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8288000" cy="10287000"/>
  <p:notesSz cx="6858000" cy="9144000"/>
  <p:embeddedFontLst>
    <p:embeddedFont>
      <p:font typeface="Montserrat Bold" panose="020B0604020202020204" charset="0"/>
      <p:regular r:id="rId17"/>
    </p:embeddedFon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Montserrat" panose="020B0604020202020204" charset="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67" d="100"/>
          <a:sy n="67" d="100"/>
        </p:scale>
        <p:origin x="96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.png"/><Relationship Id="rId3" Type="http://schemas.openxmlformats.org/officeDocument/2006/relationships/image" Target="../media/image2.svg"/><Relationship Id="rId12" Type="http://schemas.openxmlformats.org/officeDocument/2006/relationships/image" Target="../media/image3.pn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11" Type="http://schemas.openxmlformats.org/officeDocument/2006/relationships/image" Target="../media/image2.png"/><Relationship Id="rId5" Type="http://schemas.openxmlformats.org/officeDocument/2006/relationships/image" Target="../media/image4.svg"/><Relationship Id="rId10" Type="http://schemas.openxmlformats.org/officeDocument/2006/relationships/image" Target="../media/image9.svg"/><Relationship Id="rId1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jpeg"/><Relationship Id="rId5" Type="http://schemas.openxmlformats.org/officeDocument/2006/relationships/image" Target="../media/image29.jpeg"/><Relationship Id="rId4" Type="http://schemas.openxmlformats.org/officeDocument/2006/relationships/image" Target="../media/image4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4.png"/><Relationship Id="rId4" Type="http://schemas.openxmlformats.org/officeDocument/2006/relationships/image" Target="../media/image34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gif"/><Relationship Id="rId5" Type="http://schemas.openxmlformats.org/officeDocument/2006/relationships/image" Target="../media/image25.sv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4.png"/><Relationship Id="rId4" Type="http://schemas.openxmlformats.org/officeDocument/2006/relationships/image" Target="../media/image52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54.svg"/><Relationship Id="rId7" Type="http://schemas.openxmlformats.org/officeDocument/2006/relationships/image" Target="../media/image56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27.svg"/><Relationship Id="rId4" Type="http://schemas.openxmlformats.org/officeDocument/2006/relationships/image" Target="../media/image19.png"/><Relationship Id="rId9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9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4.png"/><Relationship Id="rId7" Type="http://schemas.openxmlformats.org/officeDocument/2006/relationships/image" Target="../media/image1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2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sv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6.svg"/><Relationship Id="rId7" Type="http://schemas.openxmlformats.org/officeDocument/2006/relationships/image" Target="../media/image27.svg"/><Relationship Id="rId12" Type="http://schemas.openxmlformats.org/officeDocument/2006/relationships/image" Target="../media/image32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22.png"/><Relationship Id="rId5" Type="http://schemas.openxmlformats.org/officeDocument/2006/relationships/image" Target="../media/image25.svg"/><Relationship Id="rId10" Type="http://schemas.openxmlformats.org/officeDocument/2006/relationships/image" Target="../media/image21.png"/><Relationship Id="rId4" Type="http://schemas.openxmlformats.org/officeDocument/2006/relationships/image" Target="../media/image18.png"/><Relationship Id="rId9" Type="http://schemas.openxmlformats.org/officeDocument/2006/relationships/image" Target="../media/image29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6.svg"/><Relationship Id="rId7" Type="http://schemas.openxmlformats.org/officeDocument/2006/relationships/image" Target="../media/image27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24.jpeg"/><Relationship Id="rId5" Type="http://schemas.openxmlformats.org/officeDocument/2006/relationships/image" Target="../media/image25.svg"/><Relationship Id="rId10" Type="http://schemas.openxmlformats.org/officeDocument/2006/relationships/image" Target="../media/image23.jpeg"/><Relationship Id="rId4" Type="http://schemas.openxmlformats.org/officeDocument/2006/relationships/image" Target="../media/image18.png"/><Relationship Id="rId9" Type="http://schemas.openxmlformats.org/officeDocument/2006/relationships/image" Target="../media/image29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6.svg"/><Relationship Id="rId7" Type="http://schemas.openxmlformats.org/officeDocument/2006/relationships/image" Target="../media/image27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26.jpeg"/><Relationship Id="rId5" Type="http://schemas.openxmlformats.org/officeDocument/2006/relationships/image" Target="../media/image25.svg"/><Relationship Id="rId10" Type="http://schemas.openxmlformats.org/officeDocument/2006/relationships/image" Target="../media/image25.jpeg"/><Relationship Id="rId4" Type="http://schemas.openxmlformats.org/officeDocument/2006/relationships/image" Target="../media/image18.png"/><Relationship Id="rId9" Type="http://schemas.openxmlformats.org/officeDocument/2006/relationships/image" Target="../media/image29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6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2"/>
          <p:cNvSpPr/>
          <p:nvPr/>
        </p:nvSpPr>
        <p:spPr>
          <a:xfrm>
            <a:off x="11795760" y="5295900"/>
            <a:ext cx="2848162" cy="311327"/>
          </a:xfrm>
          <a:custGeom>
            <a:avLst/>
            <a:gdLst/>
            <a:ahLst/>
            <a:cxnLst/>
            <a:rect l="l" t="t" r="r" b="b"/>
            <a:pathLst>
              <a:path w="2848162" h="311327">
                <a:moveTo>
                  <a:pt x="0" y="0"/>
                </a:moveTo>
                <a:lnTo>
                  <a:pt x="2848162" y="0"/>
                </a:lnTo>
                <a:lnTo>
                  <a:pt x="2848162" y="311327"/>
                </a:lnTo>
                <a:lnTo>
                  <a:pt x="0" y="3113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8000"/>
              <a:extLst>
                <a:ext uri="{96DAC541-7B7A-43D3-8B79-37D633B846F1}">
                  <asvg:svgBlip xmlns:asvg="http://schemas.microsoft.com/office/drawing/2016/SVG/main" xmlns="" r:embed="rId10"/>
                </a:ext>
              </a:extLst>
            </a:blip>
            <a:stretch>
              <a:fillRect b="-132221"/>
            </a:stretch>
          </a:blipFill>
        </p:spPr>
      </p:sp>
      <p:sp>
        <p:nvSpPr>
          <p:cNvPr id="2" name="Freeform 2"/>
          <p:cNvSpPr/>
          <p:nvPr/>
        </p:nvSpPr>
        <p:spPr>
          <a:xfrm flipH="1">
            <a:off x="14173200" y="-343954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4114800" y="0"/>
                </a:moveTo>
                <a:lnTo>
                  <a:pt x="0" y="0"/>
                </a:lnTo>
                <a:lnTo>
                  <a:pt x="0" y="4114800"/>
                </a:lnTo>
                <a:lnTo>
                  <a:pt x="4114800" y="4114800"/>
                </a:lnTo>
                <a:lnTo>
                  <a:pt x="411480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11795760" y="7078009"/>
            <a:ext cx="649224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-748953" y="4394547"/>
            <a:ext cx="1497905" cy="1497905"/>
          </a:xfrm>
          <a:custGeom>
            <a:avLst/>
            <a:gdLst/>
            <a:ahLst/>
            <a:cxnLst/>
            <a:rect l="l" t="t" r="r" b="b"/>
            <a:pathLst>
              <a:path w="1497905" h="1497905">
                <a:moveTo>
                  <a:pt x="0" y="0"/>
                </a:moveTo>
                <a:lnTo>
                  <a:pt x="1497906" y="0"/>
                </a:lnTo>
                <a:lnTo>
                  <a:pt x="1497906" y="1497906"/>
                </a:lnTo>
                <a:lnTo>
                  <a:pt x="0" y="149790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alphaModFix amt="98000"/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026459" y="8688258"/>
            <a:ext cx="3251271" cy="3251271"/>
          </a:xfrm>
          <a:custGeom>
            <a:avLst/>
            <a:gdLst/>
            <a:ahLst/>
            <a:cxnLst/>
            <a:rect l="l" t="t" r="r" b="b"/>
            <a:pathLst>
              <a:path w="3251271" h="3251271">
                <a:moveTo>
                  <a:pt x="0" y="0"/>
                </a:moveTo>
                <a:lnTo>
                  <a:pt x="3251271" y="0"/>
                </a:lnTo>
                <a:lnTo>
                  <a:pt x="3251271" y="3251271"/>
                </a:lnTo>
                <a:lnTo>
                  <a:pt x="0" y="3251271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2015086" y="6409437"/>
            <a:ext cx="8994469" cy="1375244"/>
            <a:chOff x="0" y="0"/>
            <a:chExt cx="1954252" cy="29880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954252" cy="298803"/>
            </a:xfrm>
            <a:custGeom>
              <a:avLst/>
              <a:gdLst/>
              <a:ahLst/>
              <a:cxnLst/>
              <a:rect l="l" t="t" r="r" b="b"/>
              <a:pathLst>
                <a:path w="1954252" h="298803">
                  <a:moveTo>
                    <a:pt x="0" y="0"/>
                  </a:moveTo>
                  <a:lnTo>
                    <a:pt x="1954252" y="0"/>
                  </a:lnTo>
                  <a:lnTo>
                    <a:pt x="1954252" y="298803"/>
                  </a:lnTo>
                  <a:lnTo>
                    <a:pt x="0" y="298803"/>
                  </a:lnTo>
                  <a:close/>
                </a:path>
              </a:pathLst>
            </a:custGeom>
            <a:solidFill>
              <a:srgbClr val="8049B8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954252" cy="336903"/>
            </a:xfrm>
            <a:prstGeom prst="rect">
              <a:avLst/>
            </a:prstGeom>
          </p:spPr>
          <p:txBody>
            <a:bodyPr lIns="58947" tIns="58947" rIns="58947" bIns="58947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4560034" y="3780998"/>
            <a:ext cx="3341131" cy="3341131"/>
          </a:xfrm>
          <a:custGeom>
            <a:avLst/>
            <a:gdLst/>
            <a:ahLst/>
            <a:cxnLst/>
            <a:rect l="l" t="t" r="r" b="b"/>
            <a:pathLst>
              <a:path w="3341131" h="3341131">
                <a:moveTo>
                  <a:pt x="0" y="0"/>
                </a:moveTo>
                <a:lnTo>
                  <a:pt x="3341132" y="0"/>
                </a:lnTo>
                <a:lnTo>
                  <a:pt x="3341132" y="3341131"/>
                </a:lnTo>
                <a:lnTo>
                  <a:pt x="0" y="3341131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872211" y="2999681"/>
            <a:ext cx="9923549" cy="2895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410"/>
              </a:lnSpc>
            </a:pPr>
            <a:r>
              <a:rPr lang="en-US" sz="9508" b="1" dirty="0">
                <a:solidFill>
                  <a:srgbClr val="25252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PROYECTO</a:t>
            </a:r>
          </a:p>
          <a:p>
            <a:pPr algn="l">
              <a:lnSpc>
                <a:spcPts val="11410"/>
              </a:lnSpc>
            </a:pPr>
            <a:r>
              <a:rPr lang="en-US" sz="9508" b="1" dirty="0">
                <a:solidFill>
                  <a:srgbClr val="25252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GEA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410788" y="6758355"/>
            <a:ext cx="8203066" cy="6133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1"/>
              </a:lnSpc>
            </a:pPr>
            <a:r>
              <a:rPr lang="en-US" sz="3600" spc="954" dirty="0" err="1">
                <a:solidFill>
                  <a:srgbClr val="F9F6EE"/>
                </a:solidFill>
                <a:latin typeface="Montserrat"/>
                <a:ea typeface="Montserrat"/>
                <a:cs typeface="Montserrat"/>
                <a:sym typeface="Montserrat"/>
              </a:rPr>
              <a:t>Generador</a:t>
            </a:r>
            <a:r>
              <a:rPr lang="en-US" sz="3600" spc="954" dirty="0">
                <a:solidFill>
                  <a:srgbClr val="F9F6EE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600" spc="954" dirty="0" err="1">
                <a:solidFill>
                  <a:srgbClr val="F9F6EE"/>
                </a:solidFill>
                <a:latin typeface="Montserrat"/>
                <a:ea typeface="Montserrat"/>
                <a:cs typeface="Montserrat"/>
                <a:sym typeface="Montserrat"/>
              </a:rPr>
              <a:t>Eólico</a:t>
            </a:r>
            <a:r>
              <a:rPr lang="en-US" sz="3600" spc="954" dirty="0">
                <a:solidFill>
                  <a:srgbClr val="F9F6EE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600" spc="954" dirty="0" err="1">
                <a:solidFill>
                  <a:srgbClr val="F9F6EE"/>
                </a:solidFill>
                <a:latin typeface="Montserrat"/>
                <a:ea typeface="Montserrat"/>
                <a:cs typeface="Montserrat"/>
                <a:sym typeface="Montserrat"/>
              </a:rPr>
              <a:t>Áureo</a:t>
            </a:r>
            <a:endParaRPr lang="en-US" sz="3600" spc="954" dirty="0">
              <a:solidFill>
                <a:srgbClr val="F9F6E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9583 1.7284E-6 L 0 1.7284E-6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792" y="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8" presetClass="emp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43200000">
                                      <p:cBhvr>
                                        <p:cTn id="19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6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7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6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587541" y="4100471"/>
            <a:ext cx="9014093" cy="1279331"/>
            <a:chOff x="0" y="0"/>
            <a:chExt cx="1396519" cy="19820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96519" cy="198202"/>
            </a:xfrm>
            <a:custGeom>
              <a:avLst/>
              <a:gdLst/>
              <a:ahLst/>
              <a:cxnLst/>
              <a:rect l="l" t="t" r="r" b="b"/>
              <a:pathLst>
                <a:path w="1396519" h="198202">
                  <a:moveTo>
                    <a:pt x="0" y="0"/>
                  </a:moveTo>
                  <a:lnTo>
                    <a:pt x="1396519" y="0"/>
                  </a:lnTo>
                  <a:lnTo>
                    <a:pt x="1396519" y="198202"/>
                  </a:lnTo>
                  <a:lnTo>
                    <a:pt x="0" y="198202"/>
                  </a:lnTo>
                  <a:close/>
                </a:path>
              </a:pathLst>
            </a:custGeom>
            <a:blipFill>
              <a:blip r:embed="rId2"/>
              <a:stretch>
                <a:fillRect t="-185158" b="-185158"/>
              </a:stretch>
            </a:blipFill>
          </p:spPr>
        </p:sp>
      </p:grpSp>
      <p:sp>
        <p:nvSpPr>
          <p:cNvPr id="4" name="Freeform 4"/>
          <p:cNvSpPr/>
          <p:nvPr/>
        </p:nvSpPr>
        <p:spPr>
          <a:xfrm>
            <a:off x="-1257863" y="-2286563"/>
            <a:ext cx="4573126" cy="4573126"/>
          </a:xfrm>
          <a:custGeom>
            <a:avLst/>
            <a:gdLst/>
            <a:ahLst/>
            <a:cxnLst/>
            <a:rect l="l" t="t" r="r" b="b"/>
            <a:pathLst>
              <a:path w="4573126" h="4573126">
                <a:moveTo>
                  <a:pt x="0" y="0"/>
                </a:moveTo>
                <a:lnTo>
                  <a:pt x="4573126" y="0"/>
                </a:lnTo>
                <a:lnTo>
                  <a:pt x="4573126" y="4573126"/>
                </a:lnTo>
                <a:lnTo>
                  <a:pt x="0" y="45731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8000"/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9587541" y="5749772"/>
            <a:ext cx="9014093" cy="1230446"/>
            <a:chOff x="0" y="0"/>
            <a:chExt cx="1396519" cy="19062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396519" cy="190628"/>
            </a:xfrm>
            <a:custGeom>
              <a:avLst/>
              <a:gdLst/>
              <a:ahLst/>
              <a:cxnLst/>
              <a:rect l="l" t="t" r="r" b="b"/>
              <a:pathLst>
                <a:path w="1396519" h="190628">
                  <a:moveTo>
                    <a:pt x="0" y="0"/>
                  </a:moveTo>
                  <a:lnTo>
                    <a:pt x="1396519" y="0"/>
                  </a:lnTo>
                  <a:lnTo>
                    <a:pt x="1396519" y="190628"/>
                  </a:lnTo>
                  <a:lnTo>
                    <a:pt x="0" y="190628"/>
                  </a:lnTo>
                  <a:close/>
                </a:path>
              </a:pathLst>
            </a:custGeom>
            <a:blipFill>
              <a:blip r:embed="rId5"/>
              <a:stretch>
                <a:fillRect t="-410271" b="-222316"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>
            <a:off x="9587541" y="7350188"/>
            <a:ext cx="9014093" cy="1506150"/>
            <a:chOff x="0" y="0"/>
            <a:chExt cx="1396519" cy="23334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396519" cy="233342"/>
            </a:xfrm>
            <a:custGeom>
              <a:avLst/>
              <a:gdLst/>
              <a:ahLst/>
              <a:cxnLst/>
              <a:rect l="l" t="t" r="r" b="b"/>
              <a:pathLst>
                <a:path w="1396519" h="233342">
                  <a:moveTo>
                    <a:pt x="0" y="0"/>
                  </a:moveTo>
                  <a:lnTo>
                    <a:pt x="1396519" y="0"/>
                  </a:lnTo>
                  <a:lnTo>
                    <a:pt x="1396519" y="233342"/>
                  </a:lnTo>
                  <a:lnTo>
                    <a:pt x="0" y="233342"/>
                  </a:lnTo>
                  <a:close/>
                </a:path>
              </a:pathLst>
            </a:custGeom>
            <a:blipFill>
              <a:blip r:embed="rId6"/>
              <a:stretch>
                <a:fillRect t="-118201" b="-118201"/>
              </a:stretch>
            </a:blipFill>
          </p:spPr>
        </p:sp>
      </p:grpSp>
      <p:sp>
        <p:nvSpPr>
          <p:cNvPr id="9" name="TextBox 9"/>
          <p:cNvSpPr txBox="1"/>
          <p:nvPr/>
        </p:nvSpPr>
        <p:spPr>
          <a:xfrm>
            <a:off x="4660117" y="2096971"/>
            <a:ext cx="12599183" cy="11528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638"/>
              </a:lnSpc>
            </a:pPr>
            <a:r>
              <a:rPr lang="en-US" sz="8638" b="1" dirty="0">
                <a:solidFill>
                  <a:srgbClr val="25252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UTILIZACIÓN DE GEA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71465" y="4046096"/>
            <a:ext cx="1149904" cy="1023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71"/>
              </a:lnSpc>
            </a:pPr>
            <a:r>
              <a:rPr lang="en-US" sz="6726" b="1">
                <a:solidFill>
                  <a:srgbClr val="66349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01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769480" y="4100471"/>
            <a:ext cx="6165769" cy="914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72"/>
              </a:lnSpc>
            </a:pPr>
            <a:r>
              <a:rPr lang="en-US" sz="3060">
                <a:solidFill>
                  <a:srgbClr val="252525"/>
                </a:solidFill>
                <a:latin typeface="Montserrat"/>
                <a:ea typeface="Montserrat"/>
                <a:cs typeface="Montserrat"/>
                <a:sym typeface="Montserrat"/>
              </a:rPr>
              <a:t>Elementos de uso común del hogar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71465" y="5310638"/>
            <a:ext cx="1149904" cy="1023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71"/>
              </a:lnSpc>
            </a:pPr>
            <a:r>
              <a:rPr lang="en-US" sz="6726" b="1">
                <a:solidFill>
                  <a:srgbClr val="66349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02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769480" y="5347906"/>
            <a:ext cx="6165769" cy="9390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02"/>
              </a:lnSpc>
            </a:pPr>
            <a:r>
              <a:rPr lang="en-US" sz="3060">
                <a:solidFill>
                  <a:srgbClr val="252525"/>
                </a:solidFill>
                <a:latin typeface="Montserrat"/>
                <a:ea typeface="Montserrat"/>
                <a:cs typeface="Montserrat"/>
                <a:sym typeface="Montserrat"/>
              </a:rPr>
              <a:t>Alimentar iluminación en calles, rutas y espacios públicos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71465" y="6571913"/>
            <a:ext cx="1149904" cy="1023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71"/>
              </a:lnSpc>
            </a:pPr>
            <a:r>
              <a:rPr lang="en-US" sz="6726" b="1">
                <a:solidFill>
                  <a:srgbClr val="66349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03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769480" y="6609181"/>
            <a:ext cx="6374520" cy="9390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02"/>
              </a:lnSpc>
            </a:pPr>
            <a:r>
              <a:rPr lang="en-US" sz="3060">
                <a:solidFill>
                  <a:srgbClr val="252525"/>
                </a:solidFill>
                <a:latin typeface="Montserrat"/>
                <a:ea typeface="Montserrat"/>
                <a:cs typeface="Montserrat"/>
                <a:sym typeface="Montserrat"/>
              </a:rPr>
              <a:t>Generar energía para pequeños comercios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71465" y="7833188"/>
            <a:ext cx="1291029" cy="1023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71"/>
              </a:lnSpc>
            </a:pPr>
            <a:r>
              <a:rPr lang="en-US" sz="6726" b="1">
                <a:solidFill>
                  <a:srgbClr val="66349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04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769480" y="7870456"/>
            <a:ext cx="6374520" cy="9390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02"/>
              </a:lnSpc>
            </a:pPr>
            <a:r>
              <a:rPr lang="en-US" sz="3060">
                <a:solidFill>
                  <a:srgbClr val="252525"/>
                </a:solidFill>
                <a:latin typeface="Montserrat"/>
                <a:ea typeface="Montserrat"/>
                <a:cs typeface="Montserrat"/>
                <a:sym typeface="Montserrat"/>
              </a:rPr>
              <a:t>Alimentar las zonas rurales lejos de las redes convencionales</a:t>
            </a: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6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821864" y="-102870"/>
            <a:ext cx="9144000" cy="4153223"/>
            <a:chOff x="0" y="0"/>
            <a:chExt cx="1416645" cy="64344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416645" cy="643443"/>
            </a:xfrm>
            <a:custGeom>
              <a:avLst/>
              <a:gdLst/>
              <a:ahLst/>
              <a:cxnLst/>
              <a:rect l="l" t="t" r="r" b="b"/>
              <a:pathLst>
                <a:path w="1416645" h="643443">
                  <a:moveTo>
                    <a:pt x="0" y="0"/>
                  </a:moveTo>
                  <a:lnTo>
                    <a:pt x="1416645" y="0"/>
                  </a:lnTo>
                  <a:lnTo>
                    <a:pt x="1416645" y="643443"/>
                  </a:lnTo>
                  <a:lnTo>
                    <a:pt x="0" y="643443"/>
                  </a:lnTo>
                  <a:close/>
                </a:path>
              </a:pathLst>
            </a:custGeom>
            <a:blipFill>
              <a:blip r:embed="rId2"/>
              <a:stretch>
                <a:fillRect l="-919" r="-919" b="-24118"/>
              </a:stretch>
            </a:blipFill>
          </p:spPr>
        </p:sp>
      </p:grpSp>
      <p:sp>
        <p:nvSpPr>
          <p:cNvPr id="4" name="Freeform 4"/>
          <p:cNvSpPr/>
          <p:nvPr/>
        </p:nvSpPr>
        <p:spPr>
          <a:xfrm>
            <a:off x="15724692" y="5168879"/>
            <a:ext cx="2563308" cy="5145325"/>
          </a:xfrm>
          <a:custGeom>
            <a:avLst/>
            <a:gdLst/>
            <a:ahLst/>
            <a:cxnLst/>
            <a:rect l="l" t="t" r="r" b="b"/>
            <a:pathLst>
              <a:path w="2563308" h="5145325">
                <a:moveTo>
                  <a:pt x="0" y="0"/>
                </a:moveTo>
                <a:lnTo>
                  <a:pt x="2563308" y="0"/>
                </a:lnTo>
                <a:lnTo>
                  <a:pt x="2563308" y="5145325"/>
                </a:lnTo>
                <a:lnTo>
                  <a:pt x="0" y="51453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426542" y="1321591"/>
            <a:ext cx="7717458" cy="2728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56"/>
              </a:lnSpc>
            </a:pPr>
            <a:r>
              <a:rPr lang="en-US" sz="7056" b="1" dirty="0">
                <a:solidFill>
                  <a:srgbClr val="25252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COMPARACIÓN CONTRA OTROS GENERADORES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426542" y="4526759"/>
            <a:ext cx="1149904" cy="1023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71"/>
              </a:lnSpc>
            </a:pPr>
            <a:r>
              <a:rPr lang="en-US" sz="6726" b="1" dirty="0">
                <a:solidFill>
                  <a:srgbClr val="66349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01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426542" y="5622912"/>
            <a:ext cx="1149904" cy="1023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71"/>
              </a:lnSpc>
            </a:pPr>
            <a:r>
              <a:rPr lang="en-US" sz="6726" b="1">
                <a:solidFill>
                  <a:srgbClr val="66349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02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426542" y="6718392"/>
            <a:ext cx="1149904" cy="1023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71"/>
              </a:lnSpc>
            </a:pPr>
            <a:r>
              <a:rPr lang="en-US" sz="6726" b="1">
                <a:solidFill>
                  <a:srgbClr val="66349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03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426542" y="7817741"/>
            <a:ext cx="1498015" cy="1023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71"/>
              </a:lnSpc>
            </a:pPr>
            <a:r>
              <a:rPr lang="en-US" sz="6726" b="1">
                <a:solidFill>
                  <a:srgbClr val="66349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04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924557" y="4654032"/>
            <a:ext cx="12800135" cy="8352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59"/>
              </a:lnSpc>
            </a:pPr>
            <a:r>
              <a:rPr lang="en-US" sz="3259">
                <a:solidFill>
                  <a:srgbClr val="252525"/>
                </a:solidFill>
                <a:latin typeface="Montserrat"/>
                <a:ea typeface="Montserrat"/>
                <a:cs typeface="Montserrat"/>
                <a:sym typeface="Montserrat"/>
              </a:rPr>
              <a:t>Hasta 573.000 aves mueren al año (EE.UU.) por los aerogeneradores convencionales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924557" y="5750185"/>
            <a:ext cx="12800135" cy="8352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59"/>
              </a:lnSpc>
            </a:pPr>
            <a:r>
              <a:rPr lang="en-US" sz="3259">
                <a:solidFill>
                  <a:srgbClr val="252525"/>
                </a:solidFill>
                <a:latin typeface="Montserrat"/>
                <a:ea typeface="Montserrat"/>
                <a:cs typeface="Montserrat"/>
                <a:sym typeface="Montserrat"/>
              </a:rPr>
              <a:t>Los paneles solares solo aprovechan un 30% de la energía que reciben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924557" y="6845665"/>
            <a:ext cx="12800135" cy="8352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59"/>
              </a:lnSpc>
            </a:pPr>
            <a:r>
              <a:rPr lang="en-US" sz="3259">
                <a:solidFill>
                  <a:srgbClr val="252525"/>
                </a:solidFill>
                <a:latin typeface="Montserrat"/>
                <a:ea typeface="Montserrat"/>
                <a:cs typeface="Montserrat"/>
                <a:sym typeface="Montserrat"/>
              </a:rPr>
              <a:t>No contamina ni genera costos elevados como las energías fósiles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924557" y="7945014"/>
            <a:ext cx="12800135" cy="8352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59"/>
              </a:lnSpc>
            </a:pPr>
            <a:r>
              <a:rPr lang="en-US" sz="3259">
                <a:solidFill>
                  <a:srgbClr val="252525"/>
                </a:solidFill>
                <a:latin typeface="Montserrat"/>
                <a:ea typeface="Montserrat"/>
                <a:cs typeface="Montserrat"/>
                <a:sym typeface="Montserrat"/>
              </a:rPr>
              <a:t>El PAI (Poliestireno de Alto Impacto) de la hélice de GEA es un material reciclable</a:t>
            </a: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6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11663553" y="706991"/>
            <a:ext cx="3364812" cy="3364812"/>
          </a:xfrm>
          <a:custGeom>
            <a:avLst/>
            <a:gdLst/>
            <a:ahLst/>
            <a:cxnLst/>
            <a:rect l="l" t="t" r="r" b="b"/>
            <a:pathLst>
              <a:path w="3364812" h="3364812">
                <a:moveTo>
                  <a:pt x="3364812" y="0"/>
                </a:moveTo>
                <a:lnTo>
                  <a:pt x="0" y="0"/>
                </a:lnTo>
                <a:lnTo>
                  <a:pt x="0" y="3364812"/>
                </a:lnTo>
                <a:lnTo>
                  <a:pt x="3364812" y="3364812"/>
                </a:lnTo>
                <a:lnTo>
                  <a:pt x="336481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4660025" y="-5262"/>
            <a:ext cx="3627975" cy="10573037"/>
            <a:chOff x="0" y="0"/>
            <a:chExt cx="562068" cy="163804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62068" cy="1638040"/>
            </a:xfrm>
            <a:custGeom>
              <a:avLst/>
              <a:gdLst/>
              <a:ahLst/>
              <a:cxnLst/>
              <a:rect l="l" t="t" r="r" b="b"/>
              <a:pathLst>
                <a:path w="562068" h="1638040">
                  <a:moveTo>
                    <a:pt x="0" y="0"/>
                  </a:moveTo>
                  <a:lnTo>
                    <a:pt x="562068" y="0"/>
                  </a:lnTo>
                  <a:lnTo>
                    <a:pt x="562068" y="1638040"/>
                  </a:lnTo>
                  <a:lnTo>
                    <a:pt x="0" y="1638040"/>
                  </a:lnTo>
                  <a:close/>
                </a:path>
              </a:pathLst>
            </a:custGeom>
            <a:blipFill>
              <a:blip r:embed="rId4"/>
              <a:stretch>
                <a:fillRect l="-59286" r="-59286"/>
              </a:stretch>
            </a:blipFill>
          </p:spPr>
        </p:sp>
      </p:grpSp>
      <p:sp>
        <p:nvSpPr>
          <p:cNvPr id="5" name="Freeform 5"/>
          <p:cNvSpPr/>
          <p:nvPr/>
        </p:nvSpPr>
        <p:spPr>
          <a:xfrm rot="-5400000">
            <a:off x="13017333" y="8494887"/>
            <a:ext cx="2141089" cy="1144294"/>
          </a:xfrm>
          <a:custGeom>
            <a:avLst/>
            <a:gdLst/>
            <a:ahLst/>
            <a:cxnLst/>
            <a:rect l="l" t="t" r="r" b="b"/>
            <a:pathLst>
              <a:path w="2141089" h="1144294">
                <a:moveTo>
                  <a:pt x="0" y="0"/>
                </a:moveTo>
                <a:lnTo>
                  <a:pt x="2141089" y="0"/>
                </a:lnTo>
                <a:lnTo>
                  <a:pt x="2141089" y="1144294"/>
                </a:lnTo>
                <a:lnTo>
                  <a:pt x="0" y="114429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 b="-87110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163418" y="2057349"/>
            <a:ext cx="9193453" cy="11528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638"/>
              </a:lnSpc>
            </a:pPr>
            <a:r>
              <a:rPr lang="en-US" sz="8638" b="1" dirty="0">
                <a:solidFill>
                  <a:srgbClr val="25252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COMPONENTES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63418" y="3933974"/>
            <a:ext cx="9982101" cy="412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99"/>
              </a:lnSpc>
            </a:pPr>
            <a:r>
              <a:rPr lang="en-US" sz="3099" dirty="0">
                <a:solidFill>
                  <a:srgbClr val="252525"/>
                </a:solidFill>
                <a:latin typeface="Montserrat"/>
                <a:ea typeface="Montserrat"/>
                <a:cs typeface="Montserrat"/>
                <a:sym typeface="Montserrat"/>
              </a:rPr>
              <a:t>GEA </a:t>
            </a:r>
            <a:r>
              <a:rPr lang="en-US" sz="3099" dirty="0" err="1">
                <a:solidFill>
                  <a:srgbClr val="252525"/>
                </a:solidFill>
                <a:latin typeface="Montserrat"/>
                <a:ea typeface="Montserrat"/>
                <a:cs typeface="Montserrat"/>
                <a:sym typeface="Montserrat"/>
              </a:rPr>
              <a:t>está</a:t>
            </a:r>
            <a:r>
              <a:rPr lang="en-US" sz="3099" dirty="0">
                <a:solidFill>
                  <a:srgbClr val="252525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099" dirty="0" err="1">
                <a:solidFill>
                  <a:srgbClr val="252525"/>
                </a:solidFill>
                <a:latin typeface="Montserrat"/>
                <a:ea typeface="Montserrat"/>
                <a:cs typeface="Montserrat"/>
                <a:sym typeface="Montserrat"/>
              </a:rPr>
              <a:t>compuesto</a:t>
            </a:r>
            <a:r>
              <a:rPr lang="en-US" sz="3099" dirty="0">
                <a:solidFill>
                  <a:srgbClr val="252525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099" dirty="0" err="1">
                <a:solidFill>
                  <a:srgbClr val="252525"/>
                </a:solidFill>
                <a:latin typeface="Montserrat"/>
                <a:ea typeface="Montserrat"/>
                <a:cs typeface="Montserrat"/>
                <a:sym typeface="Montserrat"/>
              </a:rPr>
              <a:t>por</a:t>
            </a:r>
            <a:r>
              <a:rPr lang="en-US" sz="3099" dirty="0">
                <a:solidFill>
                  <a:srgbClr val="252525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98051" y="5178435"/>
            <a:ext cx="1149904" cy="1023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71"/>
              </a:lnSpc>
            </a:pPr>
            <a:r>
              <a:rPr lang="en-US" sz="6726" b="1" dirty="0">
                <a:solidFill>
                  <a:srgbClr val="66349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01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693751" y="6937686"/>
            <a:ext cx="4400880" cy="4367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20"/>
              </a:lnSpc>
            </a:pPr>
            <a:r>
              <a:rPr lang="en-US" sz="3320">
                <a:solidFill>
                  <a:srgbClr val="252525"/>
                </a:solidFill>
                <a:latin typeface="Montserrat"/>
                <a:ea typeface="Montserrat"/>
                <a:cs typeface="Montserrat"/>
                <a:sym typeface="Montserrat"/>
              </a:rPr>
              <a:t>Estructura metálica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98051" y="6611160"/>
            <a:ext cx="1149904" cy="1023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71"/>
              </a:lnSpc>
            </a:pPr>
            <a:r>
              <a:rPr lang="en-US" sz="6726" b="1">
                <a:solidFill>
                  <a:srgbClr val="66349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02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720615" y="8370411"/>
            <a:ext cx="4400880" cy="4367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20"/>
              </a:lnSpc>
            </a:pPr>
            <a:r>
              <a:rPr lang="en-US" sz="3320">
                <a:solidFill>
                  <a:srgbClr val="252525"/>
                </a:solidFill>
                <a:latin typeface="Montserrat"/>
                <a:ea typeface="Montserrat"/>
                <a:cs typeface="Montserrat"/>
                <a:sym typeface="Montserrat"/>
              </a:rPr>
              <a:t>Sistema de viraje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440426" y="5178435"/>
            <a:ext cx="1242026" cy="1023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71"/>
              </a:lnSpc>
            </a:pPr>
            <a:r>
              <a:rPr lang="en-US" sz="6726" b="1">
                <a:solidFill>
                  <a:srgbClr val="66349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04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025352" y="6937686"/>
            <a:ext cx="4677246" cy="4367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20"/>
              </a:lnSpc>
            </a:pPr>
            <a:r>
              <a:rPr lang="en-US" sz="3320">
                <a:solidFill>
                  <a:srgbClr val="252525"/>
                </a:solidFill>
                <a:latin typeface="Montserrat"/>
                <a:ea typeface="Montserrat"/>
                <a:cs typeface="Montserrat"/>
                <a:sym typeface="Montserrat"/>
              </a:rPr>
              <a:t>Transformador de 24v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198051" y="8043884"/>
            <a:ext cx="1149904" cy="1023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71"/>
              </a:lnSpc>
            </a:pPr>
            <a:r>
              <a:rPr lang="en-US" sz="6726" b="1">
                <a:solidFill>
                  <a:srgbClr val="66349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03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053927" y="5504962"/>
            <a:ext cx="4400880" cy="4367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20"/>
              </a:lnSpc>
            </a:pPr>
            <a:r>
              <a:rPr lang="en-US" sz="3320">
                <a:solidFill>
                  <a:srgbClr val="252525"/>
                </a:solidFill>
                <a:latin typeface="Montserrat"/>
                <a:ea typeface="Montserrat"/>
                <a:cs typeface="Montserrat"/>
                <a:sym typeface="Montserrat"/>
              </a:rPr>
              <a:t>Motor trifásico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440426" y="6611160"/>
            <a:ext cx="1242026" cy="1023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71"/>
              </a:lnSpc>
            </a:pPr>
            <a:r>
              <a:rPr lang="en-US" sz="6726" b="1">
                <a:solidFill>
                  <a:srgbClr val="66349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05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053927" y="8374583"/>
            <a:ext cx="4677246" cy="4367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20"/>
              </a:lnSpc>
            </a:pPr>
            <a:r>
              <a:rPr lang="en-US" sz="3320">
                <a:solidFill>
                  <a:srgbClr val="252525"/>
                </a:solidFill>
                <a:latin typeface="Montserrat"/>
                <a:ea typeface="Montserrat"/>
                <a:cs typeface="Montserrat"/>
                <a:sym typeface="Montserrat"/>
              </a:rPr>
              <a:t>Baterías de 12v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7440426" y="8043884"/>
            <a:ext cx="1242026" cy="1023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71"/>
              </a:lnSpc>
            </a:pPr>
            <a:r>
              <a:rPr lang="en-US" sz="6726" b="1">
                <a:solidFill>
                  <a:srgbClr val="66349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06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720615" y="5295412"/>
            <a:ext cx="4677246" cy="8558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20"/>
              </a:lnSpc>
            </a:pPr>
            <a:r>
              <a:rPr lang="en-US" sz="3320">
                <a:solidFill>
                  <a:srgbClr val="252525"/>
                </a:solidFill>
                <a:latin typeface="Montserrat"/>
                <a:ea typeface="Montserrat"/>
                <a:cs typeface="Montserrat"/>
                <a:sym typeface="Montserrat"/>
              </a:rPr>
              <a:t>Hélice, eje, polea y correa</a:t>
            </a: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6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831725" y="2141375"/>
            <a:ext cx="14624550" cy="1009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00"/>
              </a:lnSpc>
            </a:pPr>
            <a:r>
              <a:rPr lang="en-US" sz="7500" b="1">
                <a:solidFill>
                  <a:srgbClr val="25252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SISTEMA DE MONITOREO</a:t>
            </a:r>
          </a:p>
        </p:txBody>
      </p:sp>
      <p:sp>
        <p:nvSpPr>
          <p:cNvPr id="3" name="Freeform 3"/>
          <p:cNvSpPr/>
          <p:nvPr/>
        </p:nvSpPr>
        <p:spPr>
          <a:xfrm flipH="1">
            <a:off x="15872663" y="1028700"/>
            <a:ext cx="3364812" cy="3364812"/>
          </a:xfrm>
          <a:custGeom>
            <a:avLst/>
            <a:gdLst/>
            <a:ahLst/>
            <a:cxnLst/>
            <a:rect l="l" t="t" r="r" b="b"/>
            <a:pathLst>
              <a:path w="3364812" h="3364812">
                <a:moveTo>
                  <a:pt x="3364812" y="0"/>
                </a:moveTo>
                <a:lnTo>
                  <a:pt x="0" y="0"/>
                </a:lnTo>
                <a:lnTo>
                  <a:pt x="0" y="3364812"/>
                </a:lnTo>
                <a:lnTo>
                  <a:pt x="3364812" y="3364812"/>
                </a:lnTo>
                <a:lnTo>
                  <a:pt x="336481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1952155">
            <a:off x="-1625636" y="1039788"/>
            <a:ext cx="3251271" cy="3251271"/>
          </a:xfrm>
          <a:custGeom>
            <a:avLst/>
            <a:gdLst/>
            <a:ahLst/>
            <a:cxnLst/>
            <a:rect l="l" t="t" r="r" b="b"/>
            <a:pathLst>
              <a:path w="3251271" h="3251271">
                <a:moveTo>
                  <a:pt x="0" y="0"/>
                </a:moveTo>
                <a:lnTo>
                  <a:pt x="3251272" y="0"/>
                </a:lnTo>
                <a:lnTo>
                  <a:pt x="3251272" y="3251271"/>
                </a:lnTo>
                <a:lnTo>
                  <a:pt x="0" y="32512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7217116" y="5143500"/>
            <a:ext cx="3853768" cy="3853768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3692694" y="3861215"/>
            <a:ext cx="10902612" cy="457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>
                <a:solidFill>
                  <a:srgbClr val="252525"/>
                </a:solidFill>
                <a:latin typeface="Montserrat"/>
                <a:ea typeface="Montserrat"/>
                <a:cs typeface="Montserrat"/>
                <a:sym typeface="Montserrat"/>
              </a:rPr>
              <a:t>Sistema inalámbrico de visualización de datos de GEA.</a:t>
            </a:r>
          </a:p>
        </p:txBody>
      </p:sp>
    </p:spTree>
  </p:cSld>
  <p:clrMapOvr>
    <a:masterClrMapping/>
  </p:clrMapOvr>
  <p:transition spd="slow">
    <p:push dir="d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6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396187" y="3917010"/>
            <a:ext cx="9495626" cy="5341290"/>
          </a:xfrm>
          <a:custGeom>
            <a:avLst/>
            <a:gdLst/>
            <a:ahLst/>
            <a:cxnLst/>
            <a:rect l="l" t="t" r="r" b="b"/>
            <a:pathLst>
              <a:path w="9495626" h="5341290">
                <a:moveTo>
                  <a:pt x="0" y="0"/>
                </a:moveTo>
                <a:lnTo>
                  <a:pt x="9495626" y="0"/>
                </a:lnTo>
                <a:lnTo>
                  <a:pt x="9495626" y="5341290"/>
                </a:lnTo>
                <a:lnTo>
                  <a:pt x="0" y="53412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5482690">
            <a:off x="15113690" y="433914"/>
            <a:ext cx="2120417" cy="2120417"/>
          </a:xfrm>
          <a:custGeom>
            <a:avLst/>
            <a:gdLst/>
            <a:ahLst/>
            <a:cxnLst/>
            <a:rect l="l" t="t" r="r" b="b"/>
            <a:pathLst>
              <a:path w="2120417" h="2120417">
                <a:moveTo>
                  <a:pt x="0" y="0"/>
                </a:moveTo>
                <a:lnTo>
                  <a:pt x="2120417" y="0"/>
                </a:lnTo>
                <a:lnTo>
                  <a:pt x="2120417" y="2120418"/>
                </a:lnTo>
                <a:lnTo>
                  <a:pt x="0" y="212041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2286563" y="5713874"/>
            <a:ext cx="4573126" cy="4573126"/>
          </a:xfrm>
          <a:custGeom>
            <a:avLst/>
            <a:gdLst/>
            <a:ahLst/>
            <a:cxnLst/>
            <a:rect l="l" t="t" r="r" b="b"/>
            <a:pathLst>
              <a:path w="4573126" h="4573126">
                <a:moveTo>
                  <a:pt x="0" y="0"/>
                </a:moveTo>
                <a:lnTo>
                  <a:pt x="4573126" y="0"/>
                </a:lnTo>
                <a:lnTo>
                  <a:pt x="4573126" y="4573126"/>
                </a:lnTo>
                <a:lnTo>
                  <a:pt x="0" y="457312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98000"/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831725" y="2141375"/>
            <a:ext cx="14624550" cy="1009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00"/>
              </a:lnSpc>
            </a:pPr>
            <a:r>
              <a:rPr lang="en-US" sz="7500" b="1">
                <a:solidFill>
                  <a:srgbClr val="25252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SISTEMA DE MONITOREO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zoom/>
      </p:transition>
    </mc:Choice>
    <mc:Fallback>
      <p:transition spd="slow">
        <p:zoom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6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990976" y="3238850"/>
            <a:ext cx="12306048" cy="41141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838"/>
              </a:lnSpc>
            </a:pPr>
            <a:r>
              <a:rPr lang="en-US" sz="15838" b="1" dirty="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¡MUCHAS GRACIAS!</a:t>
            </a:r>
          </a:p>
        </p:txBody>
      </p:sp>
      <p:sp>
        <p:nvSpPr>
          <p:cNvPr id="3" name="Freeform 3"/>
          <p:cNvSpPr/>
          <p:nvPr/>
        </p:nvSpPr>
        <p:spPr>
          <a:xfrm flipH="1">
            <a:off x="14173200" y="-343954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4114800" y="0"/>
                </a:moveTo>
                <a:lnTo>
                  <a:pt x="0" y="0"/>
                </a:lnTo>
                <a:lnTo>
                  <a:pt x="0" y="4114800"/>
                </a:lnTo>
                <a:lnTo>
                  <a:pt x="4114800" y="4114800"/>
                </a:lnTo>
                <a:lnTo>
                  <a:pt x="411480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220492" y="6895004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4182672">
            <a:off x="2076667" y="4485726"/>
            <a:ext cx="657774" cy="657774"/>
          </a:xfrm>
          <a:custGeom>
            <a:avLst/>
            <a:gdLst/>
            <a:ahLst/>
            <a:cxnLst/>
            <a:rect l="l" t="t" r="r" b="b"/>
            <a:pathLst>
              <a:path w="657774" h="657774">
                <a:moveTo>
                  <a:pt x="0" y="0"/>
                </a:moveTo>
                <a:lnTo>
                  <a:pt x="657774" y="0"/>
                </a:lnTo>
                <a:lnTo>
                  <a:pt x="657774" y="657774"/>
                </a:lnTo>
                <a:lnTo>
                  <a:pt x="0" y="65777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4182672">
            <a:off x="15500341" y="5427434"/>
            <a:ext cx="639258" cy="639258"/>
          </a:xfrm>
          <a:custGeom>
            <a:avLst/>
            <a:gdLst/>
            <a:ahLst/>
            <a:cxnLst/>
            <a:rect l="l" t="t" r="r" b="b"/>
            <a:pathLst>
              <a:path w="639258" h="639258">
                <a:moveTo>
                  <a:pt x="0" y="0"/>
                </a:moveTo>
                <a:lnTo>
                  <a:pt x="639258" y="0"/>
                </a:lnTo>
                <a:lnTo>
                  <a:pt x="639258" y="639258"/>
                </a:lnTo>
                <a:lnTo>
                  <a:pt x="0" y="63925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5246480" y="711340"/>
            <a:ext cx="2234742" cy="634720"/>
          </a:xfrm>
          <a:custGeom>
            <a:avLst/>
            <a:gdLst/>
            <a:ahLst/>
            <a:cxnLst/>
            <a:rect l="l" t="t" r="r" b="b"/>
            <a:pathLst>
              <a:path w="2234742" h="634720">
                <a:moveTo>
                  <a:pt x="0" y="0"/>
                </a:moveTo>
                <a:lnTo>
                  <a:pt x="2234742" y="0"/>
                </a:lnTo>
                <a:lnTo>
                  <a:pt x="2234742" y="634720"/>
                </a:lnTo>
                <a:lnTo>
                  <a:pt x="0" y="63472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028700" y="711340"/>
            <a:ext cx="3798745" cy="634720"/>
          </a:xfrm>
          <a:custGeom>
            <a:avLst/>
            <a:gdLst/>
            <a:ahLst/>
            <a:cxnLst/>
            <a:rect l="l" t="t" r="r" b="b"/>
            <a:pathLst>
              <a:path w="3798745" h="634720">
                <a:moveTo>
                  <a:pt x="0" y="0"/>
                </a:moveTo>
                <a:lnTo>
                  <a:pt x="3798745" y="0"/>
                </a:lnTo>
                <a:lnTo>
                  <a:pt x="3798745" y="634720"/>
                </a:lnTo>
                <a:lnTo>
                  <a:pt x="0" y="63472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t="-247514" b="-250976"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6782338" y="7352950"/>
            <a:ext cx="4723325" cy="685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00"/>
              </a:lnSpc>
            </a:pPr>
            <a:r>
              <a:rPr lang="en-US" sz="4500" dirty="0">
                <a:solidFill>
                  <a:srgbClr val="252525"/>
                </a:solidFill>
                <a:latin typeface="Montserrat"/>
                <a:ea typeface="Montserrat"/>
                <a:cs typeface="Montserrat"/>
                <a:sym typeface="Montserrat"/>
              </a:rPr>
              <a:t>PROYECTO GEA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6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92701" y="3108147"/>
            <a:ext cx="2949925" cy="2949925"/>
          </a:xfrm>
          <a:custGeom>
            <a:avLst/>
            <a:gdLst/>
            <a:ahLst/>
            <a:cxnLst/>
            <a:rect l="l" t="t" r="r" b="b"/>
            <a:pathLst>
              <a:path w="2949925" h="2949925">
                <a:moveTo>
                  <a:pt x="0" y="0"/>
                </a:moveTo>
                <a:lnTo>
                  <a:pt x="2949925" y="0"/>
                </a:lnTo>
                <a:lnTo>
                  <a:pt x="2949925" y="2949925"/>
                </a:lnTo>
                <a:lnTo>
                  <a:pt x="0" y="29499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6192551" y="3108147"/>
            <a:ext cx="2949925" cy="2949925"/>
          </a:xfrm>
          <a:custGeom>
            <a:avLst/>
            <a:gdLst/>
            <a:ahLst/>
            <a:cxnLst/>
            <a:rect l="l" t="t" r="r" b="b"/>
            <a:pathLst>
              <a:path w="2949925" h="2949925">
                <a:moveTo>
                  <a:pt x="0" y="0"/>
                </a:moveTo>
                <a:lnTo>
                  <a:pt x="2949925" y="0"/>
                </a:lnTo>
                <a:lnTo>
                  <a:pt x="2949925" y="2949925"/>
                </a:lnTo>
                <a:lnTo>
                  <a:pt x="0" y="29499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2092401" y="3108147"/>
            <a:ext cx="2949925" cy="2949925"/>
          </a:xfrm>
          <a:custGeom>
            <a:avLst/>
            <a:gdLst/>
            <a:ahLst/>
            <a:cxnLst/>
            <a:rect l="l" t="t" r="r" b="b"/>
            <a:pathLst>
              <a:path w="2949925" h="2949925">
                <a:moveTo>
                  <a:pt x="0" y="0"/>
                </a:moveTo>
                <a:lnTo>
                  <a:pt x="2949925" y="0"/>
                </a:lnTo>
                <a:lnTo>
                  <a:pt x="2949925" y="2949925"/>
                </a:lnTo>
                <a:lnTo>
                  <a:pt x="0" y="294992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3242626" y="6246939"/>
            <a:ext cx="2949925" cy="2949925"/>
          </a:xfrm>
          <a:custGeom>
            <a:avLst/>
            <a:gdLst/>
            <a:ahLst/>
            <a:cxnLst/>
            <a:rect l="l" t="t" r="r" b="b"/>
            <a:pathLst>
              <a:path w="2949925" h="2949925">
                <a:moveTo>
                  <a:pt x="0" y="0"/>
                </a:moveTo>
                <a:lnTo>
                  <a:pt x="2949925" y="0"/>
                </a:lnTo>
                <a:lnTo>
                  <a:pt x="2949925" y="2949925"/>
                </a:lnTo>
                <a:lnTo>
                  <a:pt x="0" y="294992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9142476" y="6247755"/>
            <a:ext cx="2949925" cy="2949925"/>
          </a:xfrm>
          <a:custGeom>
            <a:avLst/>
            <a:gdLst/>
            <a:ahLst/>
            <a:cxnLst/>
            <a:rect l="l" t="t" r="r" b="b"/>
            <a:pathLst>
              <a:path w="2949925" h="2949925">
                <a:moveTo>
                  <a:pt x="0" y="0"/>
                </a:moveTo>
                <a:lnTo>
                  <a:pt x="2949925" y="0"/>
                </a:lnTo>
                <a:lnTo>
                  <a:pt x="2949925" y="2949925"/>
                </a:lnTo>
                <a:lnTo>
                  <a:pt x="0" y="294992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5042326" y="6246939"/>
            <a:ext cx="2949925" cy="2949925"/>
          </a:xfrm>
          <a:custGeom>
            <a:avLst/>
            <a:gdLst/>
            <a:ahLst/>
            <a:cxnLst/>
            <a:rect l="l" t="t" r="r" b="b"/>
            <a:pathLst>
              <a:path w="2949925" h="2949925">
                <a:moveTo>
                  <a:pt x="0" y="0"/>
                </a:moveTo>
                <a:lnTo>
                  <a:pt x="2949925" y="0"/>
                </a:lnTo>
                <a:lnTo>
                  <a:pt x="2949925" y="2949925"/>
                </a:lnTo>
                <a:lnTo>
                  <a:pt x="0" y="294992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3528412" y="3117672"/>
            <a:ext cx="2378390" cy="1666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 dirty="0" err="1">
                <a:solidFill>
                  <a:srgbClr val="252525"/>
                </a:solidFill>
                <a:latin typeface="Montserrat"/>
                <a:ea typeface="Montserrat"/>
                <a:cs typeface="Montserrat"/>
                <a:sym typeface="Montserrat"/>
              </a:rPr>
              <a:t>Mirko</a:t>
            </a:r>
            <a:endParaRPr lang="en-US" sz="2799" dirty="0">
              <a:solidFill>
                <a:srgbClr val="252525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3359"/>
              </a:lnSpc>
            </a:pPr>
            <a:r>
              <a:rPr lang="en-US" sz="2799" dirty="0" err="1">
                <a:solidFill>
                  <a:srgbClr val="252525"/>
                </a:solidFill>
                <a:latin typeface="Montserrat"/>
                <a:ea typeface="Montserrat"/>
                <a:cs typeface="Montserrat"/>
                <a:sym typeface="Montserrat"/>
              </a:rPr>
              <a:t>Joaquín</a:t>
            </a:r>
            <a:endParaRPr lang="en-US" sz="2799" dirty="0">
              <a:solidFill>
                <a:srgbClr val="252525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3359"/>
              </a:lnSpc>
            </a:pPr>
            <a:r>
              <a:rPr lang="en-US" sz="2799" dirty="0" err="1">
                <a:solidFill>
                  <a:srgbClr val="252525"/>
                </a:solidFill>
                <a:latin typeface="Montserrat"/>
                <a:ea typeface="Montserrat"/>
                <a:cs typeface="Montserrat"/>
                <a:sym typeface="Montserrat"/>
              </a:rPr>
              <a:t>Domínguez</a:t>
            </a:r>
            <a:endParaRPr lang="en-US" sz="2799" dirty="0">
              <a:solidFill>
                <a:srgbClr val="252525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3359"/>
              </a:lnSpc>
            </a:pPr>
            <a:r>
              <a:rPr lang="en-US" sz="2799" dirty="0" err="1">
                <a:solidFill>
                  <a:srgbClr val="252525"/>
                </a:solidFill>
                <a:latin typeface="Montserrat"/>
                <a:ea typeface="Montserrat"/>
                <a:cs typeface="Montserrat"/>
                <a:sym typeface="Montserrat"/>
              </a:rPr>
              <a:t>Plankenhorn</a:t>
            </a:r>
            <a:endParaRPr lang="en-US" sz="2799" dirty="0">
              <a:solidFill>
                <a:srgbClr val="25252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428261" y="3117672"/>
            <a:ext cx="2378390" cy="1247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252525"/>
                </a:solidFill>
                <a:latin typeface="Montserrat"/>
                <a:ea typeface="Montserrat"/>
                <a:cs typeface="Montserrat"/>
                <a:sym typeface="Montserrat"/>
              </a:rPr>
              <a:t>Leandro</a:t>
            </a:r>
          </a:p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252525"/>
                </a:solidFill>
                <a:latin typeface="Montserrat"/>
                <a:ea typeface="Montserrat"/>
                <a:cs typeface="Montserrat"/>
                <a:sym typeface="Montserrat"/>
              </a:rPr>
              <a:t>Tomás</a:t>
            </a:r>
          </a:p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252525"/>
                </a:solidFill>
                <a:latin typeface="Montserrat"/>
                <a:ea typeface="Montserrat"/>
                <a:cs typeface="Montserrat"/>
                <a:sym typeface="Montserrat"/>
              </a:rPr>
              <a:t>Giampaolo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5328076" y="3117672"/>
            <a:ext cx="2378390" cy="828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252525"/>
                </a:solidFill>
                <a:latin typeface="Montserrat"/>
                <a:ea typeface="Montserrat"/>
                <a:cs typeface="Montserrat"/>
                <a:sym typeface="Montserrat"/>
              </a:rPr>
              <a:t>Santiago</a:t>
            </a:r>
          </a:p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252525"/>
                </a:solidFill>
                <a:latin typeface="Montserrat"/>
                <a:ea typeface="Montserrat"/>
                <a:cs typeface="Montserrat"/>
                <a:sym typeface="Montserrat"/>
              </a:rPr>
              <a:t>Morganti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68962" y="6256464"/>
            <a:ext cx="2378390" cy="1666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799" dirty="0" err="1">
                <a:solidFill>
                  <a:srgbClr val="252525"/>
                </a:solidFill>
                <a:latin typeface="Montserrat"/>
                <a:ea typeface="Montserrat"/>
                <a:cs typeface="Montserrat"/>
                <a:sym typeface="Montserrat"/>
              </a:rPr>
              <a:t>Tobías</a:t>
            </a:r>
            <a:endParaRPr lang="en-US" sz="2799" dirty="0">
              <a:solidFill>
                <a:srgbClr val="252525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r">
              <a:lnSpc>
                <a:spcPts val="3359"/>
              </a:lnSpc>
            </a:pPr>
            <a:r>
              <a:rPr lang="en-US" sz="2799" dirty="0">
                <a:solidFill>
                  <a:srgbClr val="252525"/>
                </a:solidFill>
                <a:latin typeface="Montserrat"/>
                <a:ea typeface="Montserrat"/>
                <a:cs typeface="Montserrat"/>
                <a:sym typeface="Montserrat"/>
              </a:rPr>
              <a:t>Ezequiel</a:t>
            </a:r>
          </a:p>
          <a:p>
            <a:pPr algn="r">
              <a:lnSpc>
                <a:spcPts val="3359"/>
              </a:lnSpc>
            </a:pPr>
            <a:r>
              <a:rPr lang="en-US" sz="2799" dirty="0">
                <a:solidFill>
                  <a:srgbClr val="252525"/>
                </a:solidFill>
                <a:latin typeface="Montserrat"/>
                <a:ea typeface="Montserrat"/>
                <a:cs typeface="Montserrat"/>
                <a:sym typeface="Montserrat"/>
              </a:rPr>
              <a:t>Rodríguez</a:t>
            </a:r>
          </a:p>
          <a:p>
            <a:pPr algn="r">
              <a:lnSpc>
                <a:spcPts val="3359"/>
              </a:lnSpc>
            </a:pPr>
            <a:r>
              <a:rPr lang="en-US" sz="2799" dirty="0" err="1">
                <a:solidFill>
                  <a:srgbClr val="252525"/>
                </a:solidFill>
                <a:latin typeface="Montserrat"/>
                <a:ea typeface="Montserrat"/>
                <a:cs typeface="Montserrat"/>
                <a:sym typeface="Montserrat"/>
              </a:rPr>
              <a:t>Vanini</a:t>
            </a:r>
            <a:endParaRPr lang="en-US" sz="2799" dirty="0">
              <a:solidFill>
                <a:srgbClr val="25252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6478319" y="6257280"/>
            <a:ext cx="2378390" cy="828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799">
                <a:solidFill>
                  <a:srgbClr val="252525"/>
                </a:solidFill>
                <a:latin typeface="Montserrat"/>
                <a:ea typeface="Montserrat"/>
                <a:cs typeface="Montserrat"/>
                <a:sym typeface="Montserrat"/>
              </a:rPr>
              <a:t>Gregorio</a:t>
            </a:r>
          </a:p>
          <a:p>
            <a:pPr algn="r">
              <a:lnSpc>
                <a:spcPts val="3359"/>
              </a:lnSpc>
            </a:pPr>
            <a:r>
              <a:rPr lang="en-US" sz="2799">
                <a:solidFill>
                  <a:srgbClr val="252525"/>
                </a:solidFill>
                <a:latin typeface="Montserrat"/>
                <a:ea typeface="Montserrat"/>
                <a:cs typeface="Montserrat"/>
                <a:sym typeface="Montserrat"/>
              </a:rPr>
              <a:t>Sipaczenko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369039" y="6256464"/>
            <a:ext cx="2378390" cy="1247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799">
                <a:solidFill>
                  <a:srgbClr val="252525"/>
                </a:solidFill>
                <a:latin typeface="Montserrat"/>
                <a:ea typeface="Montserrat"/>
                <a:cs typeface="Montserrat"/>
                <a:sym typeface="Montserrat"/>
              </a:rPr>
              <a:t>Gustavo</a:t>
            </a:r>
          </a:p>
          <a:p>
            <a:pPr algn="r">
              <a:lnSpc>
                <a:spcPts val="3359"/>
              </a:lnSpc>
            </a:pPr>
            <a:r>
              <a:rPr lang="en-US" sz="2799">
                <a:solidFill>
                  <a:srgbClr val="252525"/>
                </a:solidFill>
                <a:latin typeface="Montserrat"/>
                <a:ea typeface="Montserrat"/>
                <a:cs typeface="Montserrat"/>
                <a:sym typeface="Montserrat"/>
              </a:rPr>
              <a:t>Ariel</a:t>
            </a:r>
          </a:p>
          <a:p>
            <a:pPr algn="r">
              <a:lnSpc>
                <a:spcPts val="3359"/>
              </a:lnSpc>
            </a:pPr>
            <a:r>
              <a:rPr lang="en-US" sz="2799">
                <a:solidFill>
                  <a:srgbClr val="252525"/>
                </a:solidFill>
                <a:latin typeface="Montserrat"/>
                <a:ea typeface="Montserrat"/>
                <a:cs typeface="Montserrat"/>
                <a:sym typeface="Montserrat"/>
              </a:rPr>
              <a:t>Sosa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494544" y="1357179"/>
            <a:ext cx="7764756" cy="1562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398"/>
              </a:lnSpc>
            </a:pPr>
            <a:r>
              <a:rPr lang="en-US" sz="10332" b="1">
                <a:solidFill>
                  <a:srgbClr val="25252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MIEMBROS</a:t>
            </a:r>
          </a:p>
        </p:txBody>
      </p:sp>
      <p:sp>
        <p:nvSpPr>
          <p:cNvPr id="15" name="Freeform 15"/>
          <p:cNvSpPr/>
          <p:nvPr/>
        </p:nvSpPr>
        <p:spPr>
          <a:xfrm>
            <a:off x="1028700" y="-1625636"/>
            <a:ext cx="3251271" cy="3251271"/>
          </a:xfrm>
          <a:custGeom>
            <a:avLst/>
            <a:gdLst/>
            <a:ahLst/>
            <a:cxnLst/>
            <a:rect l="l" t="t" r="r" b="b"/>
            <a:pathLst>
              <a:path w="3251271" h="3251271">
                <a:moveTo>
                  <a:pt x="0" y="0"/>
                </a:moveTo>
                <a:lnTo>
                  <a:pt x="3251271" y="0"/>
                </a:lnTo>
                <a:lnTo>
                  <a:pt x="3251271" y="3251272"/>
                </a:lnTo>
                <a:lnTo>
                  <a:pt x="0" y="325127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6" name="AutoShape 16"/>
          <p:cNvSpPr/>
          <p:nvPr/>
        </p:nvSpPr>
        <p:spPr>
          <a:xfrm>
            <a:off x="292701" y="6152505"/>
            <a:ext cx="17684338" cy="0"/>
          </a:xfrm>
          <a:prstGeom prst="line">
            <a:avLst/>
          </a:prstGeom>
          <a:ln w="19050" cap="flat">
            <a:solidFill>
              <a:srgbClr val="252525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/>
      <p:bldP spid="1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6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585586" y="1984799"/>
            <a:ext cx="5523411" cy="6317401"/>
          </a:xfrm>
          <a:custGeom>
            <a:avLst/>
            <a:gdLst/>
            <a:ahLst/>
            <a:cxnLst/>
            <a:rect l="l" t="t" r="r" b="b"/>
            <a:pathLst>
              <a:path w="5523411" h="6317401">
                <a:moveTo>
                  <a:pt x="0" y="0"/>
                </a:moveTo>
                <a:lnTo>
                  <a:pt x="5523410" y="0"/>
                </a:lnTo>
                <a:lnTo>
                  <a:pt x="5523410" y="6317402"/>
                </a:lnTo>
                <a:lnTo>
                  <a:pt x="0" y="63174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553918" y="1357179"/>
            <a:ext cx="7147964" cy="424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198"/>
              </a:lnSpc>
            </a:pPr>
            <a:r>
              <a:rPr lang="en-US" sz="9332" b="1" dirty="0">
                <a:solidFill>
                  <a:srgbClr val="25252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EL FUTURO DE LA ENERGÍA.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553918" y="6062529"/>
            <a:ext cx="7147964" cy="3495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03833" lvl="1" indent="-351916" algn="l">
              <a:lnSpc>
                <a:spcPts val="3911"/>
              </a:lnSpc>
              <a:buFont typeface="Arial"/>
              <a:buChar char="•"/>
            </a:pPr>
            <a:r>
              <a:rPr lang="en-US" sz="3259" dirty="0" err="1">
                <a:solidFill>
                  <a:srgbClr val="252525"/>
                </a:solidFill>
                <a:latin typeface="Montserrat"/>
                <a:ea typeface="Montserrat"/>
                <a:cs typeface="Montserrat"/>
                <a:sym typeface="Montserrat"/>
              </a:rPr>
              <a:t>Energía</a:t>
            </a:r>
            <a:r>
              <a:rPr lang="en-US" sz="3259" dirty="0">
                <a:solidFill>
                  <a:srgbClr val="252525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259" dirty="0" err="1">
                <a:solidFill>
                  <a:srgbClr val="252525"/>
                </a:solidFill>
                <a:latin typeface="Montserrat"/>
                <a:ea typeface="Montserrat"/>
                <a:cs typeface="Montserrat"/>
                <a:sym typeface="Montserrat"/>
              </a:rPr>
              <a:t>eólica</a:t>
            </a:r>
            <a:r>
              <a:rPr lang="en-US" sz="3259" dirty="0">
                <a:solidFill>
                  <a:srgbClr val="252525"/>
                </a:solidFill>
                <a:latin typeface="Montserrat"/>
                <a:ea typeface="Montserrat"/>
                <a:cs typeface="Montserrat"/>
                <a:sym typeface="Montserrat"/>
              </a:rPr>
              <a:t> al </a:t>
            </a:r>
            <a:r>
              <a:rPr lang="en-US" sz="3259" dirty="0" err="1">
                <a:solidFill>
                  <a:srgbClr val="252525"/>
                </a:solidFill>
                <a:latin typeface="Montserrat"/>
                <a:ea typeface="Montserrat"/>
                <a:cs typeface="Montserrat"/>
                <a:sym typeface="Montserrat"/>
              </a:rPr>
              <a:t>alcance</a:t>
            </a:r>
            <a:r>
              <a:rPr lang="en-US" sz="3259" dirty="0">
                <a:solidFill>
                  <a:srgbClr val="252525"/>
                </a:solidFill>
                <a:latin typeface="Montserrat"/>
                <a:ea typeface="Montserrat"/>
                <a:cs typeface="Montserrat"/>
                <a:sym typeface="Montserrat"/>
              </a:rPr>
              <a:t> de </a:t>
            </a:r>
            <a:r>
              <a:rPr lang="en-US" sz="3259" dirty="0" err="1">
                <a:solidFill>
                  <a:srgbClr val="252525"/>
                </a:solidFill>
                <a:latin typeface="Montserrat"/>
                <a:ea typeface="Montserrat"/>
                <a:cs typeface="Montserrat"/>
                <a:sym typeface="Montserrat"/>
              </a:rPr>
              <a:t>todos</a:t>
            </a:r>
            <a:endParaRPr lang="en-US" sz="3259" dirty="0">
              <a:solidFill>
                <a:srgbClr val="252525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703833" lvl="1" indent="-351916" algn="l">
              <a:lnSpc>
                <a:spcPts val="3911"/>
              </a:lnSpc>
              <a:buFont typeface="Arial"/>
              <a:buChar char="•"/>
            </a:pPr>
            <a:r>
              <a:rPr lang="en-US" sz="3259" dirty="0" err="1">
                <a:solidFill>
                  <a:srgbClr val="252525"/>
                </a:solidFill>
                <a:latin typeface="Montserrat"/>
                <a:ea typeface="Montserrat"/>
                <a:cs typeface="Montserrat"/>
                <a:sym typeface="Montserrat"/>
              </a:rPr>
              <a:t>Diseño</a:t>
            </a:r>
            <a:r>
              <a:rPr lang="en-US" sz="3259" dirty="0">
                <a:solidFill>
                  <a:srgbClr val="252525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259" dirty="0" err="1">
                <a:solidFill>
                  <a:srgbClr val="252525"/>
                </a:solidFill>
                <a:latin typeface="Montserrat"/>
                <a:ea typeface="Montserrat"/>
                <a:cs typeface="Montserrat"/>
                <a:sym typeface="Montserrat"/>
              </a:rPr>
              <a:t>revolucionario</a:t>
            </a:r>
            <a:r>
              <a:rPr lang="en-US" sz="3259" dirty="0">
                <a:solidFill>
                  <a:srgbClr val="252525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259" dirty="0" err="1">
                <a:solidFill>
                  <a:srgbClr val="252525"/>
                </a:solidFill>
                <a:latin typeface="Montserrat"/>
                <a:ea typeface="Montserrat"/>
                <a:cs typeface="Montserrat"/>
                <a:sym typeface="Montserrat"/>
              </a:rPr>
              <a:t>inspirado</a:t>
            </a:r>
            <a:r>
              <a:rPr lang="en-US" sz="3259" dirty="0">
                <a:solidFill>
                  <a:srgbClr val="252525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259" dirty="0" err="1">
                <a:solidFill>
                  <a:srgbClr val="252525"/>
                </a:solidFill>
                <a:latin typeface="Montserrat"/>
                <a:ea typeface="Montserrat"/>
                <a:cs typeface="Montserrat"/>
                <a:sym typeface="Montserrat"/>
              </a:rPr>
              <a:t>en</a:t>
            </a:r>
            <a:r>
              <a:rPr lang="en-US" sz="3259" dirty="0">
                <a:solidFill>
                  <a:srgbClr val="252525"/>
                </a:solidFill>
                <a:latin typeface="Montserrat"/>
                <a:ea typeface="Montserrat"/>
                <a:cs typeface="Montserrat"/>
                <a:sym typeface="Montserrat"/>
              </a:rPr>
              <a:t>  la </a:t>
            </a:r>
            <a:r>
              <a:rPr lang="en-US" sz="3259" dirty="0" err="1">
                <a:solidFill>
                  <a:srgbClr val="252525"/>
                </a:solidFill>
                <a:latin typeface="Montserrat"/>
                <a:ea typeface="Montserrat"/>
                <a:cs typeface="Montserrat"/>
                <a:sym typeface="Montserrat"/>
              </a:rPr>
              <a:t>naturaleza</a:t>
            </a:r>
            <a:endParaRPr lang="en-US" sz="3259" dirty="0">
              <a:solidFill>
                <a:srgbClr val="252525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703833" lvl="1" indent="-351916" algn="l">
              <a:lnSpc>
                <a:spcPts val="3911"/>
              </a:lnSpc>
              <a:buFont typeface="Arial"/>
              <a:buChar char="•"/>
            </a:pPr>
            <a:r>
              <a:rPr lang="en-US" sz="3259" dirty="0" err="1">
                <a:solidFill>
                  <a:srgbClr val="252525"/>
                </a:solidFill>
                <a:latin typeface="Montserrat"/>
                <a:ea typeface="Montserrat"/>
                <a:cs typeface="Montserrat"/>
                <a:sym typeface="Montserrat"/>
              </a:rPr>
              <a:t>Eficiente</a:t>
            </a:r>
            <a:r>
              <a:rPr lang="en-US" sz="3259" dirty="0">
                <a:solidFill>
                  <a:srgbClr val="252525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en-US" sz="3259" dirty="0" err="1">
                <a:solidFill>
                  <a:srgbClr val="252525"/>
                </a:solidFill>
                <a:latin typeface="Montserrat"/>
                <a:ea typeface="Montserrat"/>
                <a:cs typeface="Montserrat"/>
                <a:sym typeface="Montserrat"/>
              </a:rPr>
              <a:t>compacto</a:t>
            </a:r>
            <a:r>
              <a:rPr lang="en-US" sz="3259" dirty="0">
                <a:solidFill>
                  <a:srgbClr val="252525"/>
                </a:solidFill>
                <a:latin typeface="Montserrat"/>
                <a:ea typeface="Montserrat"/>
                <a:cs typeface="Montserrat"/>
                <a:sym typeface="Montserrat"/>
              </a:rPr>
              <a:t> y </a:t>
            </a:r>
            <a:r>
              <a:rPr lang="en-US" sz="3259" dirty="0" err="1">
                <a:solidFill>
                  <a:srgbClr val="252525"/>
                </a:solidFill>
                <a:latin typeface="Montserrat"/>
                <a:ea typeface="Montserrat"/>
                <a:cs typeface="Montserrat"/>
                <a:sym typeface="Montserrat"/>
              </a:rPr>
              <a:t>funcional</a:t>
            </a:r>
            <a:endParaRPr lang="en-US" sz="3259" dirty="0">
              <a:solidFill>
                <a:srgbClr val="252525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3911"/>
              </a:lnSpc>
            </a:pPr>
            <a:endParaRPr lang="en-US" sz="3259" dirty="0">
              <a:solidFill>
                <a:srgbClr val="25252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7719919" y="4987837"/>
            <a:ext cx="2848162" cy="311327"/>
          </a:xfrm>
          <a:custGeom>
            <a:avLst/>
            <a:gdLst/>
            <a:ahLst/>
            <a:cxnLst/>
            <a:rect l="l" t="t" r="r" b="b"/>
            <a:pathLst>
              <a:path w="2848162" h="311327">
                <a:moveTo>
                  <a:pt x="0" y="0"/>
                </a:moveTo>
                <a:lnTo>
                  <a:pt x="2848162" y="0"/>
                </a:lnTo>
                <a:lnTo>
                  <a:pt x="2848162" y="311326"/>
                </a:lnTo>
                <a:lnTo>
                  <a:pt x="0" y="3113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8000"/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 b="-132221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6410553" y="8409553"/>
            <a:ext cx="3754893" cy="3754893"/>
          </a:xfrm>
          <a:custGeom>
            <a:avLst/>
            <a:gdLst/>
            <a:ahLst/>
            <a:cxnLst/>
            <a:rect l="l" t="t" r="r" b="b"/>
            <a:pathLst>
              <a:path w="3754893" h="3754893">
                <a:moveTo>
                  <a:pt x="0" y="0"/>
                </a:moveTo>
                <a:lnTo>
                  <a:pt x="3754894" y="0"/>
                </a:lnTo>
                <a:lnTo>
                  <a:pt x="3754894" y="3754894"/>
                </a:lnTo>
                <a:lnTo>
                  <a:pt x="0" y="375489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98000"/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6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831661" y="3123768"/>
            <a:ext cx="4039464" cy="4039464"/>
          </a:xfrm>
          <a:custGeom>
            <a:avLst/>
            <a:gdLst/>
            <a:ahLst/>
            <a:cxnLst/>
            <a:rect l="l" t="t" r="r" b="b"/>
            <a:pathLst>
              <a:path w="4039464" h="4039464">
                <a:moveTo>
                  <a:pt x="0" y="0"/>
                </a:moveTo>
                <a:lnTo>
                  <a:pt x="4039464" y="0"/>
                </a:lnTo>
                <a:lnTo>
                  <a:pt x="4039464" y="4039464"/>
                </a:lnTo>
                <a:lnTo>
                  <a:pt x="0" y="40394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7124268" y="3123768"/>
            <a:ext cx="4039464" cy="4039464"/>
          </a:xfrm>
          <a:custGeom>
            <a:avLst/>
            <a:gdLst/>
            <a:ahLst/>
            <a:cxnLst/>
            <a:rect l="l" t="t" r="r" b="b"/>
            <a:pathLst>
              <a:path w="4039464" h="4039464">
                <a:moveTo>
                  <a:pt x="0" y="0"/>
                </a:moveTo>
                <a:lnTo>
                  <a:pt x="4039464" y="0"/>
                </a:lnTo>
                <a:lnTo>
                  <a:pt x="4039464" y="4039464"/>
                </a:lnTo>
                <a:lnTo>
                  <a:pt x="0" y="40394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2416875" y="3123768"/>
            <a:ext cx="4039464" cy="4039464"/>
          </a:xfrm>
          <a:custGeom>
            <a:avLst/>
            <a:gdLst/>
            <a:ahLst/>
            <a:cxnLst/>
            <a:rect l="l" t="t" r="r" b="b"/>
            <a:pathLst>
              <a:path w="4039464" h="4039464">
                <a:moveTo>
                  <a:pt x="0" y="0"/>
                </a:moveTo>
                <a:lnTo>
                  <a:pt x="4039464" y="0"/>
                </a:lnTo>
                <a:lnTo>
                  <a:pt x="4039464" y="4039464"/>
                </a:lnTo>
                <a:lnTo>
                  <a:pt x="0" y="403946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831661" y="1357179"/>
            <a:ext cx="9453658" cy="1562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398"/>
              </a:lnSpc>
            </a:pPr>
            <a:r>
              <a:rPr lang="en-US" sz="10332" b="1" dirty="0">
                <a:solidFill>
                  <a:srgbClr val="25252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USOS DE GEA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831661" y="7372782"/>
            <a:ext cx="4039464" cy="828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 dirty="0">
                <a:solidFill>
                  <a:srgbClr val="252525"/>
                </a:solidFill>
                <a:latin typeface="Montserrat"/>
                <a:ea typeface="Montserrat"/>
                <a:cs typeface="Montserrat"/>
                <a:sym typeface="Montserrat"/>
              </a:rPr>
              <a:t>La </a:t>
            </a:r>
            <a:r>
              <a:rPr lang="en-US" sz="2799" dirty="0" err="1">
                <a:solidFill>
                  <a:srgbClr val="252525"/>
                </a:solidFill>
                <a:latin typeface="Montserrat"/>
                <a:ea typeface="Montserrat"/>
                <a:cs typeface="Montserrat"/>
                <a:sym typeface="Montserrat"/>
              </a:rPr>
              <a:t>solución</a:t>
            </a:r>
            <a:r>
              <a:rPr lang="en-US" sz="2799" dirty="0">
                <a:solidFill>
                  <a:srgbClr val="252525"/>
                </a:solidFill>
                <a:latin typeface="Montserrat"/>
                <a:ea typeface="Montserrat"/>
                <a:cs typeface="Montserrat"/>
                <a:sym typeface="Montserrat"/>
              </a:rPr>
              <a:t> ideal para </a:t>
            </a:r>
            <a:r>
              <a:rPr lang="en-US" sz="2799" dirty="0" err="1">
                <a:solidFill>
                  <a:srgbClr val="252525"/>
                </a:solidFill>
                <a:latin typeface="Montserrat"/>
                <a:ea typeface="Montserrat"/>
                <a:cs typeface="Montserrat"/>
                <a:sym typeface="Montserrat"/>
              </a:rPr>
              <a:t>reducir</a:t>
            </a:r>
            <a:r>
              <a:rPr lang="en-US" sz="2799" dirty="0">
                <a:solidFill>
                  <a:srgbClr val="252525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799" dirty="0" err="1">
                <a:solidFill>
                  <a:srgbClr val="252525"/>
                </a:solidFill>
                <a:latin typeface="Montserrat"/>
                <a:ea typeface="Montserrat"/>
                <a:cs typeface="Montserrat"/>
                <a:sym typeface="Montserrat"/>
              </a:rPr>
              <a:t>costos</a:t>
            </a:r>
            <a:r>
              <a:rPr lang="en-US" sz="2799" dirty="0">
                <a:solidFill>
                  <a:srgbClr val="252525"/>
                </a:solidFill>
                <a:latin typeface="Montserrat"/>
                <a:ea typeface="Montserrat"/>
                <a:cs typeface="Montserrat"/>
                <a:sym typeface="Montserrat"/>
              </a:rPr>
              <a:t>  </a:t>
            </a:r>
            <a:r>
              <a:rPr lang="en-US" sz="2799" dirty="0" err="1">
                <a:solidFill>
                  <a:srgbClr val="252525"/>
                </a:solidFill>
                <a:latin typeface="Montserrat"/>
                <a:ea typeface="Montserrat"/>
                <a:cs typeface="Montserrat"/>
                <a:sym typeface="Montserrat"/>
              </a:rPr>
              <a:t>en</a:t>
            </a:r>
            <a:r>
              <a:rPr lang="en-US" sz="2799" dirty="0">
                <a:solidFill>
                  <a:srgbClr val="252525"/>
                </a:solidFill>
                <a:latin typeface="Montserrat"/>
                <a:ea typeface="Montserrat"/>
                <a:cs typeface="Montserrat"/>
                <a:sym typeface="Montserrat"/>
              </a:rPr>
              <a:t> casa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124268" y="7372782"/>
            <a:ext cx="4039464" cy="1247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252525"/>
                </a:solidFill>
                <a:latin typeface="Montserrat"/>
                <a:ea typeface="Montserrat"/>
                <a:cs typeface="Montserrat"/>
                <a:sym typeface="Montserrat"/>
              </a:rPr>
              <a:t>Fuente confiable de energía para iluminar las rutas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416875" y="7372782"/>
            <a:ext cx="4039464" cy="1666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252525"/>
                </a:solidFill>
                <a:latin typeface="Montserrat"/>
                <a:ea typeface="Montserrat"/>
                <a:cs typeface="Montserrat"/>
                <a:sym typeface="Montserrat"/>
              </a:rPr>
              <a:t>Facilita energía a donde no llegan las redes eléctricas tradicionales </a:t>
            </a:r>
          </a:p>
        </p:txBody>
      </p:sp>
      <p:sp>
        <p:nvSpPr>
          <p:cNvPr id="9" name="Freeform 9"/>
          <p:cNvSpPr/>
          <p:nvPr/>
        </p:nvSpPr>
        <p:spPr>
          <a:xfrm>
            <a:off x="-2057400" y="-205740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-5400000">
            <a:off x="14583301" y="1093940"/>
            <a:ext cx="1667023" cy="2079053"/>
          </a:xfrm>
          <a:custGeom>
            <a:avLst/>
            <a:gdLst/>
            <a:ahLst/>
            <a:cxnLst/>
            <a:rect l="l" t="t" r="r" b="b"/>
            <a:pathLst>
              <a:path w="1667023" h="2079053">
                <a:moveTo>
                  <a:pt x="0" y="0"/>
                </a:moveTo>
                <a:lnTo>
                  <a:pt x="1667023" y="0"/>
                </a:lnTo>
                <a:lnTo>
                  <a:pt x="1667023" y="2079053"/>
                </a:lnTo>
                <a:lnTo>
                  <a:pt x="0" y="207905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ransition spd="slow">
    <p:strip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6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033508" y="1989439"/>
            <a:ext cx="2848162" cy="311327"/>
          </a:xfrm>
          <a:custGeom>
            <a:avLst/>
            <a:gdLst/>
            <a:ahLst/>
            <a:cxnLst/>
            <a:rect l="l" t="t" r="r" b="b"/>
            <a:pathLst>
              <a:path w="2848162" h="311327">
                <a:moveTo>
                  <a:pt x="0" y="0"/>
                </a:moveTo>
                <a:lnTo>
                  <a:pt x="2848162" y="0"/>
                </a:lnTo>
                <a:lnTo>
                  <a:pt x="2848162" y="311327"/>
                </a:lnTo>
                <a:lnTo>
                  <a:pt x="0" y="3113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8000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 b="-132221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122952" y="1338355"/>
            <a:ext cx="7956907" cy="7956907"/>
          </a:xfrm>
          <a:custGeom>
            <a:avLst/>
            <a:gdLst/>
            <a:ahLst/>
            <a:cxnLst/>
            <a:rect l="l" t="t" r="r" b="b"/>
            <a:pathLst>
              <a:path w="7956907" h="7956907">
                <a:moveTo>
                  <a:pt x="0" y="0"/>
                </a:moveTo>
                <a:lnTo>
                  <a:pt x="7956907" y="0"/>
                </a:lnTo>
                <a:lnTo>
                  <a:pt x="7956907" y="7956907"/>
                </a:lnTo>
                <a:lnTo>
                  <a:pt x="0" y="795690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246711" y="1611452"/>
            <a:ext cx="11652477" cy="12482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394"/>
              </a:lnSpc>
            </a:pPr>
            <a:r>
              <a:rPr lang="en-US" sz="9394" b="1" dirty="0">
                <a:solidFill>
                  <a:srgbClr val="25252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LA HÉLICE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246711" y="3467989"/>
            <a:ext cx="1382822" cy="1228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9706"/>
              </a:lnSpc>
            </a:pPr>
            <a:r>
              <a:rPr lang="en-US" sz="8088" b="1" dirty="0">
                <a:solidFill>
                  <a:srgbClr val="66349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01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800316" y="3613558"/>
            <a:ext cx="5233193" cy="93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85"/>
              </a:lnSpc>
            </a:pPr>
            <a:r>
              <a:rPr lang="en-US" sz="3154">
                <a:solidFill>
                  <a:srgbClr val="252525"/>
                </a:solidFill>
                <a:latin typeface="Montserrat"/>
                <a:ea typeface="Montserrat"/>
                <a:cs typeface="Montserrat"/>
                <a:sym typeface="Montserrat"/>
              </a:rPr>
              <a:t>Inspirado en la sucesión de Fibonacci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46711" y="4698382"/>
            <a:ext cx="1382822" cy="1228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9706"/>
              </a:lnSpc>
            </a:pPr>
            <a:r>
              <a:rPr lang="en-US" sz="8088" b="1">
                <a:solidFill>
                  <a:srgbClr val="66349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02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800316" y="4839632"/>
            <a:ext cx="5233193" cy="9478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85"/>
              </a:lnSpc>
            </a:pPr>
            <a:r>
              <a:rPr lang="en-US" sz="3154">
                <a:solidFill>
                  <a:srgbClr val="252525"/>
                </a:solidFill>
                <a:latin typeface="Montserrat"/>
                <a:ea typeface="Montserrat"/>
                <a:cs typeface="Montserrat"/>
                <a:sym typeface="Montserrat"/>
              </a:rPr>
              <a:t>Forma que viene de la naturaleza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47618" y="6077682"/>
            <a:ext cx="1382822" cy="1228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9706"/>
              </a:lnSpc>
            </a:pPr>
            <a:r>
              <a:rPr lang="en-US" sz="8088" b="1">
                <a:solidFill>
                  <a:srgbClr val="66349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03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800316" y="6218932"/>
            <a:ext cx="5233193" cy="9478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85"/>
              </a:lnSpc>
            </a:pPr>
            <a:r>
              <a:rPr lang="en-US" sz="3154">
                <a:solidFill>
                  <a:srgbClr val="252525"/>
                </a:solidFill>
                <a:latin typeface="Montserrat"/>
                <a:ea typeface="Montserrat"/>
                <a:cs typeface="Montserrat"/>
                <a:sym typeface="Montserrat"/>
              </a:rPr>
              <a:t>Diseño óptimo y eficaz de generador eólico</a:t>
            </a:r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8" presetClass="emph" presetSubtype="0" accel="35000" decel="3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43200000">
                                      <p:cBhvr>
                                        <p:cTn id="17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6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776695" y="1491498"/>
            <a:ext cx="3251271" cy="3251271"/>
          </a:xfrm>
          <a:custGeom>
            <a:avLst/>
            <a:gdLst/>
            <a:ahLst/>
            <a:cxnLst/>
            <a:rect l="l" t="t" r="r" b="b"/>
            <a:pathLst>
              <a:path w="3251271" h="3251271">
                <a:moveTo>
                  <a:pt x="0" y="0"/>
                </a:moveTo>
                <a:lnTo>
                  <a:pt x="3251271" y="0"/>
                </a:lnTo>
                <a:lnTo>
                  <a:pt x="3251271" y="3251272"/>
                </a:lnTo>
                <a:lnTo>
                  <a:pt x="0" y="32512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625636" y="1269871"/>
            <a:ext cx="3251271" cy="3251271"/>
          </a:xfrm>
          <a:custGeom>
            <a:avLst/>
            <a:gdLst/>
            <a:ahLst/>
            <a:cxnLst/>
            <a:rect l="l" t="t" r="r" b="b"/>
            <a:pathLst>
              <a:path w="3251271" h="3251271">
                <a:moveTo>
                  <a:pt x="0" y="0"/>
                </a:moveTo>
                <a:lnTo>
                  <a:pt x="3251272" y="0"/>
                </a:lnTo>
                <a:lnTo>
                  <a:pt x="3251272" y="3251271"/>
                </a:lnTo>
                <a:lnTo>
                  <a:pt x="0" y="32512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1851672">
            <a:off x="14484904" y="1747775"/>
            <a:ext cx="657774" cy="657774"/>
          </a:xfrm>
          <a:custGeom>
            <a:avLst/>
            <a:gdLst/>
            <a:ahLst/>
            <a:cxnLst/>
            <a:rect l="l" t="t" r="r" b="b"/>
            <a:pathLst>
              <a:path w="657774" h="657774">
                <a:moveTo>
                  <a:pt x="0" y="0"/>
                </a:moveTo>
                <a:lnTo>
                  <a:pt x="657773" y="0"/>
                </a:lnTo>
                <a:lnTo>
                  <a:pt x="657773" y="657774"/>
                </a:lnTo>
                <a:lnTo>
                  <a:pt x="0" y="65777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1851672">
            <a:off x="2057875" y="4804463"/>
            <a:ext cx="657774" cy="657774"/>
          </a:xfrm>
          <a:custGeom>
            <a:avLst/>
            <a:gdLst/>
            <a:ahLst/>
            <a:cxnLst/>
            <a:rect l="l" t="t" r="r" b="b"/>
            <a:pathLst>
              <a:path w="657774" h="657774">
                <a:moveTo>
                  <a:pt x="0" y="0"/>
                </a:moveTo>
                <a:lnTo>
                  <a:pt x="657774" y="0"/>
                </a:lnTo>
                <a:lnTo>
                  <a:pt x="657774" y="657774"/>
                </a:lnTo>
                <a:lnTo>
                  <a:pt x="0" y="65777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flipV="1">
            <a:off x="3907557" y="5876096"/>
            <a:ext cx="4123988" cy="2956512"/>
          </a:xfrm>
          <a:custGeom>
            <a:avLst/>
            <a:gdLst/>
            <a:ahLst/>
            <a:cxnLst/>
            <a:rect l="l" t="t" r="r" b="b"/>
            <a:pathLst>
              <a:path w="4123988" h="2956512">
                <a:moveTo>
                  <a:pt x="0" y="2956512"/>
                </a:moveTo>
                <a:lnTo>
                  <a:pt x="4123988" y="2956512"/>
                </a:lnTo>
                <a:lnTo>
                  <a:pt x="4123988" y="0"/>
                </a:lnTo>
                <a:lnTo>
                  <a:pt x="0" y="0"/>
                </a:lnTo>
                <a:lnTo>
                  <a:pt x="0" y="2956512"/>
                </a:lnTo>
                <a:close/>
              </a:path>
            </a:pathLst>
          </a:custGeom>
          <a:blipFill>
            <a:blip r:embed="rId10"/>
            <a:stretch>
              <a:fillRect l="-117360" t="-54430" r="-124726" b="-52702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9484120" y="5781792"/>
            <a:ext cx="4896323" cy="3096925"/>
          </a:xfrm>
          <a:custGeom>
            <a:avLst/>
            <a:gdLst/>
            <a:ahLst/>
            <a:cxnLst/>
            <a:rect l="l" t="t" r="r" b="b"/>
            <a:pathLst>
              <a:path w="4896323" h="3096925">
                <a:moveTo>
                  <a:pt x="0" y="0"/>
                </a:moveTo>
                <a:lnTo>
                  <a:pt x="4896323" y="0"/>
                </a:lnTo>
                <a:lnTo>
                  <a:pt x="4896323" y="3096924"/>
                </a:lnTo>
                <a:lnTo>
                  <a:pt x="0" y="309692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3925236" y="2073972"/>
            <a:ext cx="10437528" cy="2248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38"/>
              </a:lnSpc>
            </a:pPr>
            <a:r>
              <a:rPr lang="en-US" sz="8638" b="1">
                <a:solidFill>
                  <a:srgbClr val="25252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SUCESIÓN</a:t>
            </a:r>
          </a:p>
          <a:p>
            <a:pPr algn="ctr">
              <a:lnSpc>
                <a:spcPts val="8638"/>
              </a:lnSpc>
            </a:pPr>
            <a:r>
              <a:rPr lang="en-US" sz="8638" b="1">
                <a:solidFill>
                  <a:srgbClr val="25252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DE FIBONACCI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6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776695" y="833664"/>
            <a:ext cx="3251271" cy="3251271"/>
          </a:xfrm>
          <a:custGeom>
            <a:avLst/>
            <a:gdLst/>
            <a:ahLst/>
            <a:cxnLst/>
            <a:rect l="l" t="t" r="r" b="b"/>
            <a:pathLst>
              <a:path w="3251271" h="3251271">
                <a:moveTo>
                  <a:pt x="0" y="0"/>
                </a:moveTo>
                <a:lnTo>
                  <a:pt x="3251271" y="0"/>
                </a:lnTo>
                <a:lnTo>
                  <a:pt x="3251271" y="3251272"/>
                </a:lnTo>
                <a:lnTo>
                  <a:pt x="0" y="32512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625636" y="833664"/>
            <a:ext cx="3251271" cy="3251271"/>
          </a:xfrm>
          <a:custGeom>
            <a:avLst/>
            <a:gdLst/>
            <a:ahLst/>
            <a:cxnLst/>
            <a:rect l="l" t="t" r="r" b="b"/>
            <a:pathLst>
              <a:path w="3251271" h="3251271">
                <a:moveTo>
                  <a:pt x="0" y="0"/>
                </a:moveTo>
                <a:lnTo>
                  <a:pt x="3251272" y="0"/>
                </a:lnTo>
                <a:lnTo>
                  <a:pt x="3251272" y="3251272"/>
                </a:lnTo>
                <a:lnTo>
                  <a:pt x="0" y="32512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1851672">
            <a:off x="16128195" y="504778"/>
            <a:ext cx="657774" cy="657774"/>
          </a:xfrm>
          <a:custGeom>
            <a:avLst/>
            <a:gdLst/>
            <a:ahLst/>
            <a:cxnLst/>
            <a:rect l="l" t="t" r="r" b="b"/>
            <a:pathLst>
              <a:path w="657774" h="657774">
                <a:moveTo>
                  <a:pt x="0" y="0"/>
                </a:moveTo>
                <a:lnTo>
                  <a:pt x="657773" y="0"/>
                </a:lnTo>
                <a:lnTo>
                  <a:pt x="657773" y="657773"/>
                </a:lnTo>
                <a:lnTo>
                  <a:pt x="0" y="65777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1851672">
            <a:off x="845722" y="4428703"/>
            <a:ext cx="657774" cy="657774"/>
          </a:xfrm>
          <a:custGeom>
            <a:avLst/>
            <a:gdLst/>
            <a:ahLst/>
            <a:cxnLst/>
            <a:rect l="l" t="t" r="r" b="b"/>
            <a:pathLst>
              <a:path w="657774" h="657774">
                <a:moveTo>
                  <a:pt x="0" y="0"/>
                </a:moveTo>
                <a:lnTo>
                  <a:pt x="657774" y="0"/>
                </a:lnTo>
                <a:lnTo>
                  <a:pt x="657774" y="657774"/>
                </a:lnTo>
                <a:lnTo>
                  <a:pt x="0" y="65777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2223129" y="3187516"/>
            <a:ext cx="6320920" cy="4740690"/>
          </a:xfrm>
          <a:custGeom>
            <a:avLst/>
            <a:gdLst/>
            <a:ahLst/>
            <a:cxnLst/>
            <a:rect l="l" t="t" r="r" b="b"/>
            <a:pathLst>
              <a:path w="6320920" h="4740690">
                <a:moveTo>
                  <a:pt x="0" y="0"/>
                </a:moveTo>
                <a:lnTo>
                  <a:pt x="6320920" y="0"/>
                </a:lnTo>
                <a:lnTo>
                  <a:pt x="6320920" y="4740690"/>
                </a:lnTo>
                <a:lnTo>
                  <a:pt x="0" y="474069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5400000">
            <a:off x="10731595" y="2594929"/>
            <a:ext cx="4740690" cy="5925863"/>
          </a:xfrm>
          <a:custGeom>
            <a:avLst/>
            <a:gdLst/>
            <a:ahLst/>
            <a:cxnLst/>
            <a:rect l="l" t="t" r="r" b="b"/>
            <a:pathLst>
              <a:path w="4740690" h="5925863">
                <a:moveTo>
                  <a:pt x="0" y="0"/>
                </a:moveTo>
                <a:lnTo>
                  <a:pt x="4740690" y="0"/>
                </a:lnTo>
                <a:lnTo>
                  <a:pt x="4740690" y="5925863"/>
                </a:lnTo>
                <a:lnTo>
                  <a:pt x="0" y="5925863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3925236" y="1190625"/>
            <a:ext cx="10437528" cy="11528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38"/>
              </a:lnSpc>
            </a:pPr>
            <a:r>
              <a:rPr lang="en-US" sz="8638" b="1">
                <a:solidFill>
                  <a:srgbClr val="25252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EJEMPLOS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zoom/>
      </p:transition>
    </mc:Choice>
    <mc:Fallback>
      <p:transition spd="slow">
        <p:zoom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6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776695" y="66872"/>
            <a:ext cx="3251271" cy="3251271"/>
          </a:xfrm>
          <a:custGeom>
            <a:avLst/>
            <a:gdLst/>
            <a:ahLst/>
            <a:cxnLst/>
            <a:rect l="l" t="t" r="r" b="b"/>
            <a:pathLst>
              <a:path w="3251271" h="3251271">
                <a:moveTo>
                  <a:pt x="0" y="0"/>
                </a:moveTo>
                <a:lnTo>
                  <a:pt x="3251271" y="0"/>
                </a:lnTo>
                <a:lnTo>
                  <a:pt x="3251271" y="3251271"/>
                </a:lnTo>
                <a:lnTo>
                  <a:pt x="0" y="32512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625636" y="0"/>
            <a:ext cx="3251271" cy="3251271"/>
          </a:xfrm>
          <a:custGeom>
            <a:avLst/>
            <a:gdLst/>
            <a:ahLst/>
            <a:cxnLst/>
            <a:rect l="l" t="t" r="r" b="b"/>
            <a:pathLst>
              <a:path w="3251271" h="3251271">
                <a:moveTo>
                  <a:pt x="0" y="0"/>
                </a:moveTo>
                <a:lnTo>
                  <a:pt x="3251272" y="0"/>
                </a:lnTo>
                <a:lnTo>
                  <a:pt x="3251272" y="3251271"/>
                </a:lnTo>
                <a:lnTo>
                  <a:pt x="0" y="32512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1851672">
            <a:off x="16529888" y="30049"/>
            <a:ext cx="657774" cy="657774"/>
          </a:xfrm>
          <a:custGeom>
            <a:avLst/>
            <a:gdLst/>
            <a:ahLst/>
            <a:cxnLst/>
            <a:rect l="l" t="t" r="r" b="b"/>
            <a:pathLst>
              <a:path w="657774" h="657774">
                <a:moveTo>
                  <a:pt x="0" y="0"/>
                </a:moveTo>
                <a:lnTo>
                  <a:pt x="657774" y="0"/>
                </a:lnTo>
                <a:lnTo>
                  <a:pt x="657774" y="657774"/>
                </a:lnTo>
                <a:lnTo>
                  <a:pt x="0" y="65777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1851672">
            <a:off x="60594" y="3680093"/>
            <a:ext cx="657774" cy="657774"/>
          </a:xfrm>
          <a:custGeom>
            <a:avLst/>
            <a:gdLst/>
            <a:ahLst/>
            <a:cxnLst/>
            <a:rect l="l" t="t" r="r" b="b"/>
            <a:pathLst>
              <a:path w="657774" h="657774">
                <a:moveTo>
                  <a:pt x="0" y="0"/>
                </a:moveTo>
                <a:lnTo>
                  <a:pt x="657774" y="0"/>
                </a:lnTo>
                <a:lnTo>
                  <a:pt x="657774" y="657773"/>
                </a:lnTo>
                <a:lnTo>
                  <a:pt x="0" y="6577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268015" y="3132739"/>
            <a:ext cx="7290197" cy="4740690"/>
          </a:xfrm>
          <a:custGeom>
            <a:avLst/>
            <a:gdLst/>
            <a:ahLst/>
            <a:cxnLst/>
            <a:rect l="l" t="t" r="r" b="b"/>
            <a:pathLst>
              <a:path w="7290197" h="4740690">
                <a:moveTo>
                  <a:pt x="0" y="0"/>
                </a:moveTo>
                <a:lnTo>
                  <a:pt x="7290197" y="0"/>
                </a:lnTo>
                <a:lnTo>
                  <a:pt x="7290197" y="4740690"/>
                </a:lnTo>
                <a:lnTo>
                  <a:pt x="0" y="474069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r="-5746" b="-9257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9729788" y="3132739"/>
            <a:ext cx="7290197" cy="4740690"/>
          </a:xfrm>
          <a:custGeom>
            <a:avLst/>
            <a:gdLst/>
            <a:ahLst/>
            <a:cxnLst/>
            <a:rect l="l" t="t" r="r" b="b"/>
            <a:pathLst>
              <a:path w="7290197" h="4740690">
                <a:moveTo>
                  <a:pt x="0" y="0"/>
                </a:moveTo>
                <a:lnTo>
                  <a:pt x="7290197" y="0"/>
                </a:lnTo>
                <a:lnTo>
                  <a:pt x="7290197" y="4740690"/>
                </a:lnTo>
                <a:lnTo>
                  <a:pt x="0" y="474069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t="-11046" b="-4287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3925236" y="1190625"/>
            <a:ext cx="10437528" cy="11528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38"/>
              </a:lnSpc>
            </a:pPr>
            <a:r>
              <a:rPr lang="en-US" sz="8638" b="1">
                <a:solidFill>
                  <a:srgbClr val="25252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EJEMPLOS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zoom/>
      </p:transition>
    </mc:Choice>
    <mc:Fallback>
      <p:transition spd="slow">
        <p:zoom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6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53918" y="2919279"/>
            <a:ext cx="4705185" cy="5438775"/>
          </a:xfrm>
          <a:custGeom>
            <a:avLst/>
            <a:gdLst/>
            <a:ahLst/>
            <a:cxnLst/>
            <a:rect l="l" t="t" r="r" b="b"/>
            <a:pathLst>
              <a:path w="4705185" h="5438775">
                <a:moveTo>
                  <a:pt x="0" y="0"/>
                </a:moveTo>
                <a:lnTo>
                  <a:pt x="4705185" y="0"/>
                </a:lnTo>
                <a:lnTo>
                  <a:pt x="4705185" y="5438775"/>
                </a:lnTo>
                <a:lnTo>
                  <a:pt x="0" y="543877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3308" t="-29458" r="-133627" b="-35261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553918" y="1357179"/>
            <a:ext cx="14926207" cy="1562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398"/>
              </a:lnSpc>
            </a:pPr>
            <a:r>
              <a:rPr lang="en-US" sz="10332" b="1" dirty="0">
                <a:solidFill>
                  <a:srgbClr val="25252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PROYECTO GEA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259103" y="2928804"/>
            <a:ext cx="7545165" cy="542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599" lvl="1" indent="-431800" algn="l">
              <a:lnSpc>
                <a:spcPts val="4799"/>
              </a:lnSpc>
              <a:buFont typeface="Arial"/>
              <a:buChar char="•"/>
            </a:pPr>
            <a:r>
              <a:rPr lang="en-US" sz="3999" dirty="0">
                <a:solidFill>
                  <a:srgbClr val="252525"/>
                </a:solidFill>
                <a:latin typeface="Montserrat"/>
                <a:ea typeface="Montserrat"/>
                <a:cs typeface="Montserrat"/>
                <a:sym typeface="Montserrat"/>
              </a:rPr>
              <a:t>Mayor </a:t>
            </a:r>
            <a:r>
              <a:rPr lang="en-US" sz="3999" dirty="0" err="1">
                <a:solidFill>
                  <a:srgbClr val="252525"/>
                </a:solidFill>
                <a:latin typeface="Montserrat"/>
                <a:ea typeface="Montserrat"/>
                <a:cs typeface="Montserrat"/>
                <a:sym typeface="Montserrat"/>
              </a:rPr>
              <a:t>captación</a:t>
            </a:r>
            <a:r>
              <a:rPr lang="en-US" sz="3999" dirty="0">
                <a:solidFill>
                  <a:srgbClr val="252525"/>
                </a:solidFill>
                <a:latin typeface="Montserrat"/>
                <a:ea typeface="Montserrat"/>
                <a:cs typeface="Montserrat"/>
                <a:sym typeface="Montserrat"/>
              </a:rPr>
              <a:t> de </a:t>
            </a:r>
            <a:r>
              <a:rPr lang="en-US" sz="3999" dirty="0" err="1">
                <a:solidFill>
                  <a:srgbClr val="252525"/>
                </a:solidFill>
                <a:latin typeface="Montserrat"/>
                <a:ea typeface="Montserrat"/>
                <a:cs typeface="Montserrat"/>
                <a:sym typeface="Montserrat"/>
              </a:rPr>
              <a:t>viento</a:t>
            </a:r>
            <a:r>
              <a:rPr lang="en-US" sz="3999" dirty="0">
                <a:solidFill>
                  <a:srgbClr val="252525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999" dirty="0" err="1">
                <a:solidFill>
                  <a:srgbClr val="252525"/>
                </a:solidFill>
                <a:latin typeface="Montserrat"/>
                <a:ea typeface="Montserrat"/>
                <a:cs typeface="Montserrat"/>
                <a:sym typeface="Montserrat"/>
              </a:rPr>
              <a:t>por</a:t>
            </a:r>
            <a:r>
              <a:rPr lang="en-US" sz="3999" dirty="0">
                <a:solidFill>
                  <a:srgbClr val="252525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999" dirty="0" err="1">
                <a:solidFill>
                  <a:srgbClr val="252525"/>
                </a:solidFill>
                <a:latin typeface="Montserrat"/>
                <a:ea typeface="Montserrat"/>
                <a:cs typeface="Montserrat"/>
                <a:sym typeface="Montserrat"/>
              </a:rPr>
              <a:t>su</a:t>
            </a:r>
            <a:r>
              <a:rPr lang="en-US" sz="3999" dirty="0">
                <a:solidFill>
                  <a:srgbClr val="252525"/>
                </a:solidFill>
                <a:latin typeface="Montserrat"/>
                <a:ea typeface="Montserrat"/>
                <a:cs typeface="Montserrat"/>
                <a:sym typeface="Montserrat"/>
              </a:rPr>
              <a:t> forma </a:t>
            </a:r>
            <a:r>
              <a:rPr lang="en-US" sz="3999" dirty="0" err="1">
                <a:solidFill>
                  <a:srgbClr val="252525"/>
                </a:solidFill>
                <a:latin typeface="Montserrat"/>
                <a:ea typeface="Montserrat"/>
                <a:cs typeface="Montserrat"/>
                <a:sym typeface="Montserrat"/>
              </a:rPr>
              <a:t>optimizada</a:t>
            </a:r>
            <a:endParaRPr lang="en-US" sz="3999" dirty="0">
              <a:solidFill>
                <a:srgbClr val="252525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863599" lvl="1" indent="-431800" algn="l">
              <a:lnSpc>
                <a:spcPts val="4799"/>
              </a:lnSpc>
              <a:buFont typeface="Arial"/>
              <a:buChar char="•"/>
            </a:pPr>
            <a:r>
              <a:rPr lang="en-US" sz="3999" dirty="0" err="1">
                <a:solidFill>
                  <a:srgbClr val="252525"/>
                </a:solidFill>
                <a:latin typeface="Montserrat"/>
                <a:ea typeface="Montserrat"/>
                <a:cs typeface="Montserrat"/>
                <a:sym typeface="Montserrat"/>
              </a:rPr>
              <a:t>Mejor</a:t>
            </a:r>
            <a:r>
              <a:rPr lang="en-US" sz="3999" dirty="0">
                <a:solidFill>
                  <a:srgbClr val="252525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999" dirty="0" err="1">
                <a:solidFill>
                  <a:srgbClr val="252525"/>
                </a:solidFill>
                <a:latin typeface="Montserrat"/>
                <a:ea typeface="Montserrat"/>
                <a:cs typeface="Montserrat"/>
                <a:sym typeface="Montserrat"/>
              </a:rPr>
              <a:t>funcionamiento</a:t>
            </a:r>
            <a:r>
              <a:rPr lang="en-US" sz="3999" dirty="0">
                <a:solidFill>
                  <a:srgbClr val="252525"/>
                </a:solidFill>
                <a:latin typeface="Montserrat"/>
                <a:ea typeface="Montserrat"/>
                <a:cs typeface="Montserrat"/>
                <a:sym typeface="Montserrat"/>
              </a:rPr>
              <a:t> con </a:t>
            </a:r>
            <a:r>
              <a:rPr lang="en-US" sz="3999" dirty="0" err="1">
                <a:solidFill>
                  <a:srgbClr val="252525"/>
                </a:solidFill>
                <a:latin typeface="Montserrat"/>
                <a:ea typeface="Montserrat"/>
                <a:cs typeface="Montserrat"/>
                <a:sym typeface="Montserrat"/>
              </a:rPr>
              <a:t>vientos</a:t>
            </a:r>
            <a:r>
              <a:rPr lang="en-US" sz="3999" dirty="0">
                <a:solidFill>
                  <a:srgbClr val="252525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999" dirty="0" err="1">
                <a:solidFill>
                  <a:srgbClr val="252525"/>
                </a:solidFill>
                <a:latin typeface="Montserrat"/>
                <a:ea typeface="Montserrat"/>
                <a:cs typeface="Montserrat"/>
                <a:sym typeface="Montserrat"/>
              </a:rPr>
              <a:t>leves</a:t>
            </a:r>
            <a:endParaRPr lang="en-US" sz="3999" dirty="0">
              <a:solidFill>
                <a:srgbClr val="252525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863599" lvl="1" indent="-431800" algn="l">
              <a:lnSpc>
                <a:spcPts val="4799"/>
              </a:lnSpc>
              <a:buFont typeface="Arial"/>
              <a:buChar char="•"/>
            </a:pPr>
            <a:r>
              <a:rPr lang="en-US" sz="3999" dirty="0">
                <a:solidFill>
                  <a:srgbClr val="252525"/>
                </a:solidFill>
                <a:latin typeface="Montserrat"/>
                <a:ea typeface="Montserrat"/>
                <a:cs typeface="Montserrat"/>
                <a:sym typeface="Montserrat"/>
              </a:rPr>
              <a:t>Mucho </a:t>
            </a:r>
            <a:r>
              <a:rPr lang="en-US" sz="3999" dirty="0" err="1">
                <a:solidFill>
                  <a:srgbClr val="252525"/>
                </a:solidFill>
                <a:latin typeface="Montserrat"/>
                <a:ea typeface="Montserrat"/>
                <a:cs typeface="Montserrat"/>
                <a:sym typeface="Montserrat"/>
              </a:rPr>
              <a:t>más</a:t>
            </a:r>
            <a:r>
              <a:rPr lang="en-US" sz="3999" dirty="0">
                <a:solidFill>
                  <a:srgbClr val="252525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999" dirty="0" err="1">
                <a:solidFill>
                  <a:srgbClr val="252525"/>
                </a:solidFill>
                <a:latin typeface="Montserrat"/>
                <a:ea typeface="Montserrat"/>
                <a:cs typeface="Montserrat"/>
                <a:sym typeface="Montserrat"/>
              </a:rPr>
              <a:t>silencioso</a:t>
            </a:r>
            <a:r>
              <a:rPr lang="en-US" sz="3999" dirty="0">
                <a:solidFill>
                  <a:srgbClr val="252525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en-US" sz="3999" dirty="0" err="1">
                <a:solidFill>
                  <a:srgbClr val="252525"/>
                </a:solidFill>
                <a:latin typeface="Montserrat"/>
                <a:ea typeface="Montserrat"/>
                <a:cs typeface="Montserrat"/>
                <a:sym typeface="Montserrat"/>
              </a:rPr>
              <a:t>apto</a:t>
            </a:r>
            <a:r>
              <a:rPr lang="en-US" sz="3999" dirty="0">
                <a:solidFill>
                  <a:srgbClr val="252525"/>
                </a:solidFill>
                <a:latin typeface="Montserrat"/>
                <a:ea typeface="Montserrat"/>
                <a:cs typeface="Montserrat"/>
                <a:sym typeface="Montserrat"/>
              </a:rPr>
              <a:t> para un </a:t>
            </a:r>
            <a:r>
              <a:rPr lang="en-US" sz="3999" dirty="0" err="1">
                <a:solidFill>
                  <a:srgbClr val="252525"/>
                </a:solidFill>
                <a:latin typeface="Montserrat"/>
                <a:ea typeface="Montserrat"/>
                <a:cs typeface="Montserrat"/>
                <a:sym typeface="Montserrat"/>
              </a:rPr>
              <a:t>uso</a:t>
            </a:r>
            <a:r>
              <a:rPr lang="en-US" sz="3999" dirty="0">
                <a:solidFill>
                  <a:srgbClr val="252525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999" dirty="0" err="1">
                <a:solidFill>
                  <a:srgbClr val="252525"/>
                </a:solidFill>
                <a:latin typeface="Montserrat"/>
                <a:ea typeface="Montserrat"/>
                <a:cs typeface="Montserrat"/>
                <a:sym typeface="Montserrat"/>
              </a:rPr>
              <a:t>urbano</a:t>
            </a:r>
            <a:endParaRPr lang="en-US" sz="3999" dirty="0">
              <a:solidFill>
                <a:srgbClr val="252525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863599" lvl="1" indent="-431800" algn="l">
              <a:lnSpc>
                <a:spcPts val="4799"/>
              </a:lnSpc>
              <a:buFont typeface="Arial"/>
              <a:buChar char="•"/>
            </a:pPr>
            <a:r>
              <a:rPr lang="en-US" sz="3999" dirty="0" err="1">
                <a:solidFill>
                  <a:srgbClr val="252525"/>
                </a:solidFill>
                <a:latin typeface="Montserrat"/>
                <a:ea typeface="Montserrat"/>
                <a:cs typeface="Montserrat"/>
                <a:sym typeface="Montserrat"/>
              </a:rPr>
              <a:t>Diseño</a:t>
            </a:r>
            <a:r>
              <a:rPr lang="en-US" sz="3999" dirty="0">
                <a:solidFill>
                  <a:srgbClr val="252525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999" dirty="0" err="1">
                <a:solidFill>
                  <a:srgbClr val="252525"/>
                </a:solidFill>
                <a:latin typeface="Montserrat"/>
                <a:ea typeface="Montserrat"/>
                <a:cs typeface="Montserrat"/>
                <a:sym typeface="Montserrat"/>
              </a:rPr>
              <a:t>compacto</a:t>
            </a:r>
            <a:r>
              <a:rPr lang="en-US" sz="3999" dirty="0">
                <a:solidFill>
                  <a:srgbClr val="252525"/>
                </a:solidFill>
                <a:latin typeface="Montserrat"/>
                <a:ea typeface="Montserrat"/>
                <a:cs typeface="Montserrat"/>
                <a:sym typeface="Montserrat"/>
              </a:rPr>
              <a:t> y adaptable al </a:t>
            </a:r>
            <a:r>
              <a:rPr lang="en-US" sz="3999" dirty="0" err="1">
                <a:solidFill>
                  <a:srgbClr val="252525"/>
                </a:solidFill>
                <a:latin typeface="Montserrat"/>
                <a:ea typeface="Montserrat"/>
                <a:cs typeface="Montserrat"/>
                <a:sym typeface="Montserrat"/>
              </a:rPr>
              <a:t>entorno</a:t>
            </a:r>
            <a:endParaRPr lang="en-US" sz="3999" dirty="0">
              <a:solidFill>
                <a:srgbClr val="25252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2665627" y="-1329395"/>
            <a:ext cx="2695308" cy="2695308"/>
          </a:xfrm>
          <a:custGeom>
            <a:avLst/>
            <a:gdLst/>
            <a:ahLst/>
            <a:cxnLst/>
            <a:rect l="l" t="t" r="r" b="b"/>
            <a:pathLst>
              <a:path w="2695308" h="2695308">
                <a:moveTo>
                  <a:pt x="0" y="0"/>
                </a:moveTo>
                <a:lnTo>
                  <a:pt x="2695308" y="0"/>
                </a:lnTo>
                <a:lnTo>
                  <a:pt x="2695308" y="2695308"/>
                </a:lnTo>
                <a:lnTo>
                  <a:pt x="0" y="26953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8000"/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88</TotalTime>
  <Words>285</Words>
  <Application>Microsoft Office PowerPoint</Application>
  <PresentationFormat>Personalizado</PresentationFormat>
  <Paragraphs>83</Paragraphs>
  <Slides>15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15</vt:i4>
      </vt:variant>
    </vt:vector>
  </HeadingPairs>
  <TitlesOfParts>
    <vt:vector size="20" baseType="lpstr">
      <vt:lpstr>Montserrat Bold</vt:lpstr>
      <vt:lpstr>Calibri</vt:lpstr>
      <vt:lpstr>Montserrat</vt:lpstr>
      <vt:lpstr>Arial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Colorful illustrative Simple Company Meeting Presentation</dc:title>
  <dc:creator>ariel</dc:creator>
  <cp:lastModifiedBy>deathofabachelor2018@gmail.com</cp:lastModifiedBy>
  <cp:revision>8</cp:revision>
  <dcterms:created xsi:type="dcterms:W3CDTF">2006-08-16T00:00:00Z</dcterms:created>
  <dcterms:modified xsi:type="dcterms:W3CDTF">2024-11-29T02:04:16Z</dcterms:modified>
  <dc:identifier>DAGXy62gmU4</dc:identifier>
</cp:coreProperties>
</file>